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4" r:id="rId4"/>
    <p:sldId id="259" r:id="rId5"/>
    <p:sldId id="284" r:id="rId6"/>
    <p:sldId id="280" r:id="rId7"/>
    <p:sldId id="281" r:id="rId8"/>
    <p:sldId id="277" r:id="rId9"/>
    <p:sldId id="285" r:id="rId10"/>
    <p:sldId id="282" r:id="rId11"/>
    <p:sldId id="286" r:id="rId12"/>
    <p:sldId id="283" r:id="rId13"/>
    <p:sldId id="268" r:id="rId14"/>
    <p:sldId id="279" r:id="rId15"/>
    <p:sldId id="262" r:id="rId16"/>
    <p:sldId id="269" r:id="rId17"/>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A897E"/>
    <a:srgbClr val="1F402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6" d="100"/>
          <a:sy n="66" d="100"/>
        </p:scale>
        <p:origin x="60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9D732E-33DE-5C22-078C-AD5CCFCDC57E}"/>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708E6AD2-A29C-1AAF-5886-4A0731D71BF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D22FA552-C121-A275-828C-5216EAD9EDF0}"/>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5" name="Espaço Reservado para Rodapé 4">
            <a:extLst>
              <a:ext uri="{FF2B5EF4-FFF2-40B4-BE49-F238E27FC236}">
                <a16:creationId xmlns:a16="http://schemas.microsoft.com/office/drawing/2014/main" id="{3784F646-8F54-EDBB-AE58-599B8257F24A}"/>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680591E7-F5A3-2386-B518-4D18F322733A}"/>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078654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85833B-4A8C-1C38-6A2A-4473F38FF58A}"/>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81EF7D8E-632A-69FB-CCE1-EFDF60C57D04}"/>
              </a:ext>
            </a:extLst>
          </p:cNvPr>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FEA853F5-0CE2-10D5-C68A-3360B164EFCE}"/>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5" name="Espaço Reservado para Rodapé 4">
            <a:extLst>
              <a:ext uri="{FF2B5EF4-FFF2-40B4-BE49-F238E27FC236}">
                <a16:creationId xmlns:a16="http://schemas.microsoft.com/office/drawing/2014/main" id="{C76B648B-4B06-DDF2-0C49-8DC1075BBEFD}"/>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3C20F651-DF9F-AA0E-74C1-8EB8E2F40C2C}"/>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5820227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F78CEE9B-45DD-0F59-65D5-C1FFD7C63A5E}"/>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92E89374-B2CF-5E78-E073-28356033E743}"/>
              </a:ext>
            </a:extLst>
          </p:cNvPr>
          <p:cNvSpPr>
            <a:spLocks noGrp="1"/>
          </p:cNvSpPr>
          <p:nvPr>
            <p:ph type="body" orient="vert" idx="1"/>
          </p:nvPr>
        </p:nvSpPr>
        <p:spPr>
          <a:xfrm>
            <a:off x="838200" y="365125"/>
            <a:ext cx="7734300" cy="5811838"/>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A9295A49-E216-B1EA-EAE7-E099F69BD052}"/>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5" name="Espaço Reservado para Rodapé 4">
            <a:extLst>
              <a:ext uri="{FF2B5EF4-FFF2-40B4-BE49-F238E27FC236}">
                <a16:creationId xmlns:a16="http://schemas.microsoft.com/office/drawing/2014/main" id="{E99DCEA8-3535-CEB2-81AD-4AA9251ABA3E}"/>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6CA5D92C-C5F7-336A-611D-1429D2A4C79B}"/>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6462306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22BCC73-8C26-E39B-4B1F-24F1BFC3B453}"/>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EEE6E9A2-82F0-F5AA-4FB8-79D7EC09FB61}"/>
              </a:ext>
            </a:extLst>
          </p:cNvPr>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4D3B4500-2CFC-2265-57C7-856E269E8263}"/>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5" name="Espaço Reservado para Rodapé 4">
            <a:extLst>
              <a:ext uri="{FF2B5EF4-FFF2-40B4-BE49-F238E27FC236}">
                <a16:creationId xmlns:a16="http://schemas.microsoft.com/office/drawing/2014/main" id="{64E8D160-5337-BA5F-C7D1-E2DB97103821}"/>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503E408C-FFA7-C379-8A34-394094E9ACF2}"/>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085411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47032FD-4ED0-768A-2277-BCDC062F80F8}"/>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B4B81332-1764-465E-9608-0C071989AB4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os estilos de texto Mestres</a:t>
            </a:r>
          </a:p>
        </p:txBody>
      </p:sp>
      <p:sp>
        <p:nvSpPr>
          <p:cNvPr id="4" name="Espaço Reservado para Data 3">
            <a:extLst>
              <a:ext uri="{FF2B5EF4-FFF2-40B4-BE49-F238E27FC236}">
                <a16:creationId xmlns:a16="http://schemas.microsoft.com/office/drawing/2014/main" id="{A0321FC3-A2FF-1AE3-10E1-AF26EA50CD51}"/>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5" name="Espaço Reservado para Rodapé 4">
            <a:extLst>
              <a:ext uri="{FF2B5EF4-FFF2-40B4-BE49-F238E27FC236}">
                <a16:creationId xmlns:a16="http://schemas.microsoft.com/office/drawing/2014/main" id="{7118FAE8-5AE1-2817-411C-F89EB21E3F66}"/>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C78CC565-12DB-BD65-B294-43977844CF68}"/>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3222563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EE592CF-1833-D2CA-40D3-1561ABCA9BA3}"/>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89A1508F-8B6A-F41C-8DA8-0D3B680E1A0B}"/>
              </a:ext>
            </a:extLst>
          </p:cNvPr>
          <p:cNvSpPr>
            <a:spLocks noGrp="1"/>
          </p:cNvSpPr>
          <p:nvPr>
            <p:ph sz="half" idx="1"/>
          </p:nvPr>
        </p:nvSpPr>
        <p:spPr>
          <a:xfrm>
            <a:off x="838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F1F2EE01-5FAA-A11B-ECBA-4439338B6160}"/>
              </a:ext>
            </a:extLst>
          </p:cNvPr>
          <p:cNvSpPr>
            <a:spLocks noGrp="1"/>
          </p:cNvSpPr>
          <p:nvPr>
            <p:ph sz="half" idx="2"/>
          </p:nvPr>
        </p:nvSpPr>
        <p:spPr>
          <a:xfrm>
            <a:off x="6172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id="{1C8BFE09-D374-1313-45B8-C458943FFCFE}"/>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6" name="Espaço Reservado para Rodapé 5">
            <a:extLst>
              <a:ext uri="{FF2B5EF4-FFF2-40B4-BE49-F238E27FC236}">
                <a16:creationId xmlns:a16="http://schemas.microsoft.com/office/drawing/2014/main" id="{1EEE2F5F-7CF0-4C73-F0DC-158FEB3F51E6}"/>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2EADAEBB-D99E-4361-5326-353F5375E0A6}"/>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31057921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CB54DE-D29A-AADE-D2FF-7BAE86726957}"/>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760449B8-11D4-2106-0079-8BF9A25ED68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Espaço Reservado para Conteúdo 3">
            <a:extLst>
              <a:ext uri="{FF2B5EF4-FFF2-40B4-BE49-F238E27FC236}">
                <a16:creationId xmlns:a16="http://schemas.microsoft.com/office/drawing/2014/main" id="{80C1795B-180A-EF7A-ABC7-31272657D247}"/>
              </a:ext>
            </a:extLst>
          </p:cNvPr>
          <p:cNvSpPr>
            <a:spLocks noGrp="1"/>
          </p:cNvSpPr>
          <p:nvPr>
            <p:ph sz="half" idx="2"/>
          </p:nvPr>
        </p:nvSpPr>
        <p:spPr>
          <a:xfrm>
            <a:off x="839788" y="2505075"/>
            <a:ext cx="5157787"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9179C7BC-0228-35EF-DDDE-6B84CAF8556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Espaço Reservado para Conteúdo 5">
            <a:extLst>
              <a:ext uri="{FF2B5EF4-FFF2-40B4-BE49-F238E27FC236}">
                <a16:creationId xmlns:a16="http://schemas.microsoft.com/office/drawing/2014/main" id="{6C983C8F-4D47-DAAC-7408-B249227C16C0}"/>
              </a:ext>
            </a:extLst>
          </p:cNvPr>
          <p:cNvSpPr>
            <a:spLocks noGrp="1"/>
          </p:cNvSpPr>
          <p:nvPr>
            <p:ph sz="quarter" idx="4"/>
          </p:nvPr>
        </p:nvSpPr>
        <p:spPr>
          <a:xfrm>
            <a:off x="6172200" y="2505075"/>
            <a:ext cx="5183188"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id="{7CBB787C-3611-3CCE-ED02-04569AAB0633}"/>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8" name="Espaço Reservado para Rodapé 7">
            <a:extLst>
              <a:ext uri="{FF2B5EF4-FFF2-40B4-BE49-F238E27FC236}">
                <a16:creationId xmlns:a16="http://schemas.microsoft.com/office/drawing/2014/main" id="{BCD0FBE3-60EC-63DB-C837-C7783E9C514C}"/>
              </a:ext>
            </a:extLst>
          </p:cNvPr>
          <p:cNvSpPr>
            <a:spLocks noGrp="1"/>
          </p:cNvSpPr>
          <p:nvPr>
            <p:ph type="ftr" sz="quarter" idx="11"/>
          </p:nvPr>
        </p:nvSpPr>
        <p:spPr/>
        <p:txBody>
          <a:bodyPr/>
          <a:lstStyle/>
          <a:p>
            <a:endParaRPr lang="pt-BR"/>
          </a:p>
        </p:txBody>
      </p:sp>
      <p:sp>
        <p:nvSpPr>
          <p:cNvPr id="9" name="Espaço Reservado para Número de Slide 8">
            <a:extLst>
              <a:ext uri="{FF2B5EF4-FFF2-40B4-BE49-F238E27FC236}">
                <a16:creationId xmlns:a16="http://schemas.microsoft.com/office/drawing/2014/main" id="{CF37E8D2-F2F7-037B-8628-484DC3B81A50}"/>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7849501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D61D17-B791-1E77-2C9E-813132657B2D}"/>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38C74E4B-EDE0-53A3-9767-FA3683548060}"/>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4" name="Espaço Reservado para Rodapé 3">
            <a:extLst>
              <a:ext uri="{FF2B5EF4-FFF2-40B4-BE49-F238E27FC236}">
                <a16:creationId xmlns:a16="http://schemas.microsoft.com/office/drawing/2014/main" id="{245976B7-4DC0-132B-F64A-9554630EE080}"/>
              </a:ext>
            </a:extLst>
          </p:cNvPr>
          <p:cNvSpPr>
            <a:spLocks noGrp="1"/>
          </p:cNvSpPr>
          <p:nvPr>
            <p:ph type="ftr" sz="quarter" idx="11"/>
          </p:nvPr>
        </p:nvSpPr>
        <p:spPr/>
        <p:txBody>
          <a:bodyPr/>
          <a:lstStyle/>
          <a:p>
            <a:endParaRPr lang="pt-BR"/>
          </a:p>
        </p:txBody>
      </p:sp>
      <p:sp>
        <p:nvSpPr>
          <p:cNvPr id="5" name="Espaço Reservado para Número de Slide 4">
            <a:extLst>
              <a:ext uri="{FF2B5EF4-FFF2-40B4-BE49-F238E27FC236}">
                <a16:creationId xmlns:a16="http://schemas.microsoft.com/office/drawing/2014/main" id="{0E2588CF-A509-6E79-BAF8-13753F5D434E}"/>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16047177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C610A739-39C7-C461-BE74-CB36547352D5}"/>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3" name="Espaço Reservado para Rodapé 2">
            <a:extLst>
              <a:ext uri="{FF2B5EF4-FFF2-40B4-BE49-F238E27FC236}">
                <a16:creationId xmlns:a16="http://schemas.microsoft.com/office/drawing/2014/main" id="{A980157C-367B-A2F0-D543-CD1CE95829AB}"/>
              </a:ext>
            </a:extLst>
          </p:cNvPr>
          <p:cNvSpPr>
            <a:spLocks noGrp="1"/>
          </p:cNvSpPr>
          <p:nvPr>
            <p:ph type="ftr" sz="quarter" idx="11"/>
          </p:nvPr>
        </p:nvSpPr>
        <p:spPr/>
        <p:txBody>
          <a:bodyPr/>
          <a:lstStyle/>
          <a:p>
            <a:endParaRPr lang="pt-BR"/>
          </a:p>
        </p:txBody>
      </p:sp>
      <p:sp>
        <p:nvSpPr>
          <p:cNvPr id="4" name="Espaço Reservado para Número de Slide 3">
            <a:extLst>
              <a:ext uri="{FF2B5EF4-FFF2-40B4-BE49-F238E27FC236}">
                <a16:creationId xmlns:a16="http://schemas.microsoft.com/office/drawing/2014/main" id="{381650D1-33EF-BAFA-D5CF-233606029BCE}"/>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6347733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DAB569-A780-57B6-6521-6956F3948297}"/>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D19C7271-12B2-BD6B-DF8B-21CBD33478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C9D8B1BD-36D5-4372-B238-04F0322C81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643DF80F-0511-CF02-B0E9-0D056F2AB25A}"/>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6" name="Espaço Reservado para Rodapé 5">
            <a:extLst>
              <a:ext uri="{FF2B5EF4-FFF2-40B4-BE49-F238E27FC236}">
                <a16:creationId xmlns:a16="http://schemas.microsoft.com/office/drawing/2014/main" id="{C8F63D73-203A-5448-08CC-D25336C7A4D7}"/>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FB1F48D4-F01B-C0EA-FB13-CAAB285A891C}"/>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344151777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935B3DA-9216-4BC5-96F4-7DED33BBAF2A}"/>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CD3F38E1-909F-FF9A-7EB0-76EF9BB87CF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id="{4BD74D71-4547-AFD7-4B34-A2BAF1CD7B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FE76B07E-1645-B97F-CBBA-94DCC55DFED9}"/>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6" name="Espaço Reservado para Rodapé 5">
            <a:extLst>
              <a:ext uri="{FF2B5EF4-FFF2-40B4-BE49-F238E27FC236}">
                <a16:creationId xmlns:a16="http://schemas.microsoft.com/office/drawing/2014/main" id="{33E54FB4-B643-08D0-1A45-E113AE8E7231}"/>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0D462A12-233C-8CD9-AF4E-1C64291F73C8}"/>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40753383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45A6CD6D-E590-DD00-93DF-9A34A096AF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A37AA89F-F43E-0B63-F083-689F819140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8877B63A-7C66-30C0-438E-9B23009F74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2EB8CC-E9F9-4171-8C34-80D43CCD6332}" type="datetimeFigureOut">
              <a:rPr lang="pt-BR" smtClean="0"/>
              <a:t>12/09/2022</a:t>
            </a:fld>
            <a:endParaRPr lang="pt-BR"/>
          </a:p>
        </p:txBody>
      </p:sp>
      <p:sp>
        <p:nvSpPr>
          <p:cNvPr id="5" name="Espaço Reservado para Rodapé 4">
            <a:extLst>
              <a:ext uri="{FF2B5EF4-FFF2-40B4-BE49-F238E27FC236}">
                <a16:creationId xmlns:a16="http://schemas.microsoft.com/office/drawing/2014/main" id="{BBD6BA71-957E-2118-68BA-45D9A3193AB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a:extLst>
              <a:ext uri="{FF2B5EF4-FFF2-40B4-BE49-F238E27FC236}">
                <a16:creationId xmlns:a16="http://schemas.microsoft.com/office/drawing/2014/main" id="{9A24CFBF-262E-5C9D-1470-074099FDE99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63E3B2-FE25-43A3-912A-7AF2FDF1C905}" type="slidenum">
              <a:rPr lang="pt-BR" smtClean="0"/>
              <a:t>‹nº›</a:t>
            </a:fld>
            <a:endParaRPr lang="pt-BR"/>
          </a:p>
        </p:txBody>
      </p:sp>
    </p:spTree>
    <p:extLst>
      <p:ext uri="{BB962C8B-B14F-4D97-AF65-F5344CB8AC3E}">
        <p14:creationId xmlns:p14="http://schemas.microsoft.com/office/powerpoint/2010/main" val="41995356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323877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9" name="Agrupar 8">
            <a:extLst>
              <a:ext uri="{FF2B5EF4-FFF2-40B4-BE49-F238E27FC236}">
                <a16:creationId xmlns:a16="http://schemas.microsoft.com/office/drawing/2014/main" id="{4F21EACE-AC2E-F54E-60F9-59541BD20248}"/>
              </a:ext>
            </a:extLst>
          </p:cNvPr>
          <p:cNvGrpSpPr/>
          <p:nvPr/>
        </p:nvGrpSpPr>
        <p:grpSpPr>
          <a:xfrm>
            <a:off x="1" y="977462"/>
            <a:ext cx="12192000" cy="1963577"/>
            <a:chOff x="1" y="977462"/>
            <a:chExt cx="12192000" cy="1963577"/>
          </a:xfrm>
        </p:grpSpPr>
        <p:sp>
          <p:nvSpPr>
            <p:cNvPr id="10" name="Retângulo 9">
              <a:extLst>
                <a:ext uri="{FF2B5EF4-FFF2-40B4-BE49-F238E27FC236}">
                  <a16:creationId xmlns:a16="http://schemas.microsoft.com/office/drawing/2014/main" id="{5E714B5A-7209-4A22-FCF6-F88FE034E3B6}"/>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Cantos Arredondados 10">
              <a:extLst>
                <a:ext uri="{FF2B5EF4-FFF2-40B4-BE49-F238E27FC236}">
                  <a16:creationId xmlns:a16="http://schemas.microsoft.com/office/drawing/2014/main" id="{1E257A38-5377-0EDC-AEC9-ED0E182394F6}"/>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AB02F450-AA96-641B-07F3-975DB48E16CA}"/>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3" name="Agrupar 12">
              <a:extLst>
                <a:ext uri="{FF2B5EF4-FFF2-40B4-BE49-F238E27FC236}">
                  <a16:creationId xmlns:a16="http://schemas.microsoft.com/office/drawing/2014/main" id="{8EABEBDF-AE9A-A308-761F-395117C6FEC5}"/>
                </a:ext>
              </a:extLst>
            </p:cNvPr>
            <p:cNvGrpSpPr/>
            <p:nvPr/>
          </p:nvGrpSpPr>
          <p:grpSpPr>
            <a:xfrm>
              <a:off x="720242" y="1332006"/>
              <a:ext cx="1447005" cy="1250152"/>
              <a:chOff x="760976" y="1340559"/>
              <a:chExt cx="1447005" cy="1250152"/>
            </a:xfrm>
          </p:grpSpPr>
          <p:sp>
            <p:nvSpPr>
              <p:cNvPr id="14" name="Elipse 13">
                <a:extLst>
                  <a:ext uri="{FF2B5EF4-FFF2-40B4-BE49-F238E27FC236}">
                    <a16:creationId xmlns:a16="http://schemas.microsoft.com/office/drawing/2014/main" id="{136F2057-1542-A812-9F83-F0850774B49E}"/>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Triângulo isósceles 14">
                <a:extLst>
                  <a:ext uri="{FF2B5EF4-FFF2-40B4-BE49-F238E27FC236}">
                    <a16:creationId xmlns:a16="http://schemas.microsoft.com/office/drawing/2014/main" id="{6DA3D04B-6E52-406E-E83E-18FC42947744}"/>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3" name="CaixaDeTexto 2">
            <a:extLst>
              <a:ext uri="{FF2B5EF4-FFF2-40B4-BE49-F238E27FC236}">
                <a16:creationId xmlns:a16="http://schemas.microsoft.com/office/drawing/2014/main" id="{35CC7960-3405-4034-1248-71126391A148}"/>
              </a:ext>
            </a:extLst>
          </p:cNvPr>
          <p:cNvSpPr txBox="1"/>
          <p:nvPr/>
        </p:nvSpPr>
        <p:spPr>
          <a:xfrm>
            <a:off x="901262" y="1217583"/>
            <a:ext cx="515007" cy="1446550"/>
          </a:xfrm>
          <a:prstGeom prst="rect">
            <a:avLst/>
          </a:prstGeom>
          <a:noFill/>
        </p:spPr>
        <p:txBody>
          <a:bodyPr wrap="square" rtlCol="0">
            <a:spAutoFit/>
          </a:bodyPr>
          <a:lstStyle/>
          <a:p>
            <a:r>
              <a:rPr lang="pt-BR" sz="8800" b="1" dirty="0">
                <a:solidFill>
                  <a:schemeClr val="bg1"/>
                </a:solidFill>
              </a:rPr>
              <a:t>4</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901262" y="3300728"/>
            <a:ext cx="10237076" cy="2677656"/>
          </a:xfrm>
          <a:prstGeom prst="rect">
            <a:avLst/>
          </a:prstGeom>
          <a:noFill/>
        </p:spPr>
        <p:txBody>
          <a:bodyPr wrap="square" rtlCol="0">
            <a:spAutoFit/>
          </a:bodyPr>
          <a:lstStyle/>
          <a:p>
            <a:pPr algn="just"/>
            <a:r>
              <a:rPr lang="es-ES" sz="2400" b="1" dirty="0"/>
              <a:t>En la parábola se revocó la sentencia cuando el deudor pidió una prórroga, más</a:t>
            </a:r>
          </a:p>
          <a:p>
            <a:pPr algn="just"/>
            <a:r>
              <a:rPr lang="es-ES" sz="2400" b="1" dirty="0"/>
              <a:t>la promesa: “Ten paciencia conmigo, y yo te lo pagaré todo”. Toda la deuda fue cancelada, y pronto se le dio una ___________ de seguir el ejemplo del señor que le había perdonado. Al salir se encontró con un consiervo que le debía una pequeña suma. [...] No fue compasivo ni misericordioso. Al tratar a su consiervo no ejerció la misericordia que le había sido mostrada. No hizo caso del pedido de que fuese paciente.</a:t>
            </a:r>
            <a:endParaRPr lang="pt-BR" sz="2400" b="1" dirty="0"/>
          </a:p>
        </p:txBody>
      </p:sp>
      <p:sp>
        <p:nvSpPr>
          <p:cNvPr id="7" name="CaixaDeTexto 6">
            <a:extLst>
              <a:ext uri="{FF2B5EF4-FFF2-40B4-BE49-F238E27FC236}">
                <a16:creationId xmlns:a16="http://schemas.microsoft.com/office/drawing/2014/main" id="{84558217-2C63-2BD9-6A90-F8E8CA6EE204}"/>
              </a:ext>
            </a:extLst>
          </p:cNvPr>
          <p:cNvSpPr txBox="1"/>
          <p:nvPr/>
        </p:nvSpPr>
        <p:spPr>
          <a:xfrm>
            <a:off x="5297212" y="4001978"/>
            <a:ext cx="2327308" cy="461665"/>
          </a:xfrm>
          <a:prstGeom prst="rect">
            <a:avLst/>
          </a:prstGeom>
          <a:noFill/>
        </p:spPr>
        <p:txBody>
          <a:bodyPr wrap="square" rtlCol="0">
            <a:spAutoFit/>
          </a:bodyPr>
          <a:lstStyle/>
          <a:p>
            <a:pPr algn="just"/>
            <a:r>
              <a:rPr lang="pt-BR" sz="2400" b="1" dirty="0" err="1">
                <a:solidFill>
                  <a:srgbClr val="C00000"/>
                </a:solidFill>
              </a:rPr>
              <a:t>oportunidad</a:t>
            </a:r>
            <a:endParaRPr lang="pt-BR" sz="2400" b="1" dirty="0">
              <a:solidFill>
                <a:srgbClr val="C00000"/>
              </a:solidFill>
            </a:endParaRPr>
          </a:p>
        </p:txBody>
      </p:sp>
      <p:sp>
        <p:nvSpPr>
          <p:cNvPr id="6" name="CaixaDeTexto 5">
            <a:extLst>
              <a:ext uri="{FF2B5EF4-FFF2-40B4-BE49-F238E27FC236}">
                <a16:creationId xmlns:a16="http://schemas.microsoft.com/office/drawing/2014/main" id="{47D2B320-B4F2-EB1E-1F56-5BEA91626ED8}"/>
              </a:ext>
            </a:extLst>
          </p:cNvPr>
          <p:cNvSpPr txBox="1"/>
          <p:nvPr/>
        </p:nvSpPr>
        <p:spPr>
          <a:xfrm>
            <a:off x="2238556" y="1163168"/>
            <a:ext cx="9165316" cy="1569660"/>
          </a:xfrm>
          <a:prstGeom prst="rect">
            <a:avLst/>
          </a:prstGeom>
          <a:noFill/>
        </p:spPr>
        <p:txBody>
          <a:bodyPr wrap="square" rtlCol="0">
            <a:spAutoFit/>
          </a:bodyPr>
          <a:lstStyle/>
          <a:p>
            <a:pPr algn="just"/>
            <a:r>
              <a:rPr lang="es-ES" sz="2400" b="1" dirty="0">
                <a:solidFill>
                  <a:srgbClr val="1F402B"/>
                </a:solidFill>
              </a:rPr>
              <a:t>Dios da oportunidad a todos. Necesitamos enseñar a nuestros seres queridos acerca de la paciencia y la compasión de Dios por los perdidos y los "infructíferos". ¿Por qué debemos ser compasivos con otros pecadores como nosotros? (Ver p. 50.)</a:t>
            </a:r>
            <a:endParaRPr lang="pt-BR" sz="2400" b="1" dirty="0">
              <a:solidFill>
                <a:srgbClr val="1F402B"/>
              </a:solidFill>
            </a:endParaRPr>
          </a:p>
        </p:txBody>
      </p:sp>
    </p:spTree>
    <p:extLst>
      <p:ext uri="{BB962C8B-B14F-4D97-AF65-F5344CB8AC3E}">
        <p14:creationId xmlns:p14="http://schemas.microsoft.com/office/powerpoint/2010/main" val="13798782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5" name="Agrupar 4">
            <a:extLst>
              <a:ext uri="{FF2B5EF4-FFF2-40B4-BE49-F238E27FC236}">
                <a16:creationId xmlns:a16="http://schemas.microsoft.com/office/drawing/2014/main" id="{FB10EE37-1632-6C5C-C48C-E80C48C815BA}"/>
              </a:ext>
            </a:extLst>
          </p:cNvPr>
          <p:cNvGrpSpPr/>
          <p:nvPr/>
        </p:nvGrpSpPr>
        <p:grpSpPr>
          <a:xfrm>
            <a:off x="1" y="977462"/>
            <a:ext cx="12192000" cy="1963577"/>
            <a:chOff x="1" y="977462"/>
            <a:chExt cx="12192000" cy="1963577"/>
          </a:xfrm>
        </p:grpSpPr>
        <p:sp>
          <p:nvSpPr>
            <p:cNvPr id="6" name="Retângulo 5">
              <a:extLst>
                <a:ext uri="{FF2B5EF4-FFF2-40B4-BE49-F238E27FC236}">
                  <a16:creationId xmlns:a16="http://schemas.microsoft.com/office/drawing/2014/main" id="{9DF2EA53-B5F0-337A-2797-6F4F19D09687}"/>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Cantos Arredondados 6">
              <a:extLst>
                <a:ext uri="{FF2B5EF4-FFF2-40B4-BE49-F238E27FC236}">
                  <a16:creationId xmlns:a16="http://schemas.microsoft.com/office/drawing/2014/main" id="{599DF7F4-8CD2-8FA1-787B-88D0FB6EE597}"/>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Elipse 7">
              <a:extLst>
                <a:ext uri="{FF2B5EF4-FFF2-40B4-BE49-F238E27FC236}">
                  <a16:creationId xmlns:a16="http://schemas.microsoft.com/office/drawing/2014/main" id="{85B747B7-8452-905D-280B-40D08BF1932E}"/>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9" name="Agrupar 8">
              <a:extLst>
                <a:ext uri="{FF2B5EF4-FFF2-40B4-BE49-F238E27FC236}">
                  <a16:creationId xmlns:a16="http://schemas.microsoft.com/office/drawing/2014/main" id="{C7CD1C9B-689E-C852-D6CC-049B4ECE6786}"/>
                </a:ext>
              </a:extLst>
            </p:cNvPr>
            <p:cNvGrpSpPr/>
            <p:nvPr/>
          </p:nvGrpSpPr>
          <p:grpSpPr>
            <a:xfrm>
              <a:off x="720242" y="1332006"/>
              <a:ext cx="1447005" cy="1250152"/>
              <a:chOff x="760976" y="1340559"/>
              <a:chExt cx="1447005" cy="1250152"/>
            </a:xfrm>
          </p:grpSpPr>
          <p:sp>
            <p:nvSpPr>
              <p:cNvPr id="10" name="Elipse 9">
                <a:extLst>
                  <a:ext uri="{FF2B5EF4-FFF2-40B4-BE49-F238E27FC236}">
                    <a16:creationId xmlns:a16="http://schemas.microsoft.com/office/drawing/2014/main" id="{2672AEE6-714A-59B2-6A11-7B6EDCBC4BA3}"/>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Triângulo isósceles 10">
                <a:extLst>
                  <a:ext uri="{FF2B5EF4-FFF2-40B4-BE49-F238E27FC236}">
                    <a16:creationId xmlns:a16="http://schemas.microsoft.com/office/drawing/2014/main" id="{DD11946B-FD9A-9DCF-0224-717822625AFF}"/>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2" name="CaixaDeTexto 1">
            <a:extLst>
              <a:ext uri="{FF2B5EF4-FFF2-40B4-BE49-F238E27FC236}">
                <a16:creationId xmlns:a16="http://schemas.microsoft.com/office/drawing/2014/main" id="{8307668C-7E16-FA5B-2A69-A826704678E5}"/>
              </a:ext>
            </a:extLst>
          </p:cNvPr>
          <p:cNvSpPr txBox="1"/>
          <p:nvPr/>
        </p:nvSpPr>
        <p:spPr>
          <a:xfrm>
            <a:off x="2194318" y="1477567"/>
            <a:ext cx="9083848" cy="954107"/>
          </a:xfrm>
          <a:prstGeom prst="rect">
            <a:avLst/>
          </a:prstGeom>
          <a:noFill/>
        </p:spPr>
        <p:txBody>
          <a:bodyPr wrap="square" rtlCol="0">
            <a:spAutoFit/>
          </a:bodyPr>
          <a:lstStyle/>
          <a:p>
            <a:pPr algn="just"/>
            <a:r>
              <a:rPr lang="es-ES" sz="2800" b="1" dirty="0">
                <a:solidFill>
                  <a:srgbClr val="1F402B"/>
                </a:solidFill>
              </a:rPr>
              <a:t>¿Cómo lidiar con la injusticia y el pecado? ¿Qué actitudes debemos tener? (Ver p. 51, 52.)</a:t>
            </a:r>
            <a:endParaRPr lang="pt-BR" sz="2800" b="1" dirty="0">
              <a:solidFill>
                <a:srgbClr val="1F402B"/>
              </a:solidFill>
            </a:endParaRPr>
          </a:p>
        </p:txBody>
      </p:sp>
      <p:sp>
        <p:nvSpPr>
          <p:cNvPr id="3" name="CaixaDeTexto 2">
            <a:extLst>
              <a:ext uri="{FF2B5EF4-FFF2-40B4-BE49-F238E27FC236}">
                <a16:creationId xmlns:a16="http://schemas.microsoft.com/office/drawing/2014/main" id="{35CC7960-3405-4034-1248-71126391A148}"/>
              </a:ext>
            </a:extLst>
          </p:cNvPr>
          <p:cNvSpPr txBox="1"/>
          <p:nvPr/>
        </p:nvSpPr>
        <p:spPr>
          <a:xfrm>
            <a:off x="988524" y="1231346"/>
            <a:ext cx="515007" cy="1446550"/>
          </a:xfrm>
          <a:prstGeom prst="rect">
            <a:avLst/>
          </a:prstGeom>
          <a:noFill/>
        </p:spPr>
        <p:txBody>
          <a:bodyPr wrap="square" rtlCol="0">
            <a:spAutoFit/>
          </a:bodyPr>
          <a:lstStyle/>
          <a:p>
            <a:r>
              <a:rPr lang="pt-BR" sz="8800" b="1" dirty="0">
                <a:solidFill>
                  <a:schemeClr val="bg1"/>
                </a:solidFill>
              </a:rPr>
              <a:t>5</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901262" y="3300728"/>
            <a:ext cx="10237076" cy="2246769"/>
          </a:xfrm>
          <a:prstGeom prst="rect">
            <a:avLst/>
          </a:prstGeom>
          <a:noFill/>
        </p:spPr>
        <p:txBody>
          <a:bodyPr wrap="square" rtlCol="0">
            <a:spAutoFit/>
          </a:bodyPr>
          <a:lstStyle/>
          <a:p>
            <a:pPr algn="just"/>
            <a:r>
              <a:rPr lang="es-ES" sz="2800" b="1" dirty="0"/>
              <a:t>Pero el pecado no debe ser considerado ______________ . El Señor nos ha ordenado que no ____________ las faltas de nuestro hermano. Él dice: “Si tu hermano peca contra ti, ____________ ” (Luc. 17:3). El pecado debe ser llamado por su propio nombre y presentado claramente delante del que lo comete.</a:t>
            </a:r>
            <a:endParaRPr lang="pt-BR" sz="2800" b="1" dirty="0"/>
          </a:p>
        </p:txBody>
      </p:sp>
      <p:sp>
        <p:nvSpPr>
          <p:cNvPr id="12" name="CaixaDeTexto 11">
            <a:extLst>
              <a:ext uri="{FF2B5EF4-FFF2-40B4-BE49-F238E27FC236}">
                <a16:creationId xmlns:a16="http://schemas.microsoft.com/office/drawing/2014/main" id="{8BBAC337-1EFD-1ECF-6BEB-DEF495DB3E59}"/>
              </a:ext>
            </a:extLst>
          </p:cNvPr>
          <p:cNvSpPr txBox="1"/>
          <p:nvPr/>
        </p:nvSpPr>
        <p:spPr>
          <a:xfrm>
            <a:off x="7390142" y="3300728"/>
            <a:ext cx="1942206" cy="461665"/>
          </a:xfrm>
          <a:prstGeom prst="rect">
            <a:avLst/>
          </a:prstGeom>
          <a:noFill/>
        </p:spPr>
        <p:txBody>
          <a:bodyPr wrap="square" rtlCol="0">
            <a:spAutoFit/>
          </a:bodyPr>
          <a:lstStyle/>
          <a:p>
            <a:pPr algn="just"/>
            <a:r>
              <a:rPr lang="pt-BR" sz="2400" b="1" dirty="0" err="1">
                <a:solidFill>
                  <a:srgbClr val="C00000"/>
                </a:solidFill>
              </a:rPr>
              <a:t>livianamente</a:t>
            </a:r>
            <a:endParaRPr lang="pt-BR" sz="2400" b="1" dirty="0">
              <a:solidFill>
                <a:srgbClr val="C00000"/>
              </a:solidFill>
            </a:endParaRPr>
          </a:p>
        </p:txBody>
      </p:sp>
      <p:sp>
        <p:nvSpPr>
          <p:cNvPr id="13" name="CaixaDeTexto 12">
            <a:extLst>
              <a:ext uri="{FF2B5EF4-FFF2-40B4-BE49-F238E27FC236}">
                <a16:creationId xmlns:a16="http://schemas.microsoft.com/office/drawing/2014/main" id="{EE04EE81-B99F-5C8C-174D-376E07F17E90}"/>
              </a:ext>
            </a:extLst>
          </p:cNvPr>
          <p:cNvSpPr txBox="1"/>
          <p:nvPr/>
        </p:nvSpPr>
        <p:spPr>
          <a:xfrm>
            <a:off x="5533543" y="3762393"/>
            <a:ext cx="1856599" cy="461665"/>
          </a:xfrm>
          <a:prstGeom prst="rect">
            <a:avLst/>
          </a:prstGeom>
          <a:noFill/>
        </p:spPr>
        <p:txBody>
          <a:bodyPr wrap="square" rtlCol="0">
            <a:spAutoFit/>
          </a:bodyPr>
          <a:lstStyle/>
          <a:p>
            <a:pPr algn="just"/>
            <a:r>
              <a:rPr lang="pt-BR" sz="2400" b="1" dirty="0">
                <a:solidFill>
                  <a:srgbClr val="C00000"/>
                </a:solidFill>
              </a:rPr>
              <a:t>consintamos</a:t>
            </a:r>
          </a:p>
        </p:txBody>
      </p:sp>
      <p:sp>
        <p:nvSpPr>
          <p:cNvPr id="14" name="CaixaDeTexto 13">
            <a:extLst>
              <a:ext uri="{FF2B5EF4-FFF2-40B4-BE49-F238E27FC236}">
                <a16:creationId xmlns:a16="http://schemas.microsoft.com/office/drawing/2014/main" id="{F911D5A9-B471-F95E-1563-1BD37AEFD305}"/>
              </a:ext>
            </a:extLst>
          </p:cNvPr>
          <p:cNvSpPr txBox="1"/>
          <p:nvPr/>
        </p:nvSpPr>
        <p:spPr>
          <a:xfrm>
            <a:off x="8895561" y="4193279"/>
            <a:ext cx="2142587" cy="461665"/>
          </a:xfrm>
          <a:prstGeom prst="rect">
            <a:avLst/>
          </a:prstGeom>
          <a:noFill/>
        </p:spPr>
        <p:txBody>
          <a:bodyPr wrap="square" rtlCol="0">
            <a:spAutoFit/>
          </a:bodyPr>
          <a:lstStyle/>
          <a:p>
            <a:pPr algn="just"/>
            <a:r>
              <a:rPr lang="pt-BR" sz="2400" b="1" dirty="0" err="1">
                <a:solidFill>
                  <a:srgbClr val="C00000"/>
                </a:solidFill>
              </a:rPr>
              <a:t>repréndelo</a:t>
            </a:r>
            <a:endParaRPr lang="pt-BR" sz="2400" b="1" dirty="0">
              <a:solidFill>
                <a:srgbClr val="C00000"/>
              </a:solidFill>
            </a:endParaRPr>
          </a:p>
        </p:txBody>
      </p:sp>
    </p:spTree>
    <p:extLst>
      <p:ext uri="{BB962C8B-B14F-4D97-AF65-F5344CB8AC3E}">
        <p14:creationId xmlns:p14="http://schemas.microsoft.com/office/powerpoint/2010/main" val="8956898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p:bldP spid="13"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5" name="Agrupar 4">
            <a:extLst>
              <a:ext uri="{FF2B5EF4-FFF2-40B4-BE49-F238E27FC236}">
                <a16:creationId xmlns:a16="http://schemas.microsoft.com/office/drawing/2014/main" id="{FB10EE37-1632-6C5C-C48C-E80C48C815BA}"/>
              </a:ext>
            </a:extLst>
          </p:cNvPr>
          <p:cNvGrpSpPr/>
          <p:nvPr/>
        </p:nvGrpSpPr>
        <p:grpSpPr>
          <a:xfrm>
            <a:off x="1" y="977462"/>
            <a:ext cx="12192000" cy="1963577"/>
            <a:chOff x="1" y="977462"/>
            <a:chExt cx="12192000" cy="1963577"/>
          </a:xfrm>
        </p:grpSpPr>
        <p:sp>
          <p:nvSpPr>
            <p:cNvPr id="6" name="Retângulo 5">
              <a:extLst>
                <a:ext uri="{FF2B5EF4-FFF2-40B4-BE49-F238E27FC236}">
                  <a16:creationId xmlns:a16="http://schemas.microsoft.com/office/drawing/2014/main" id="{9DF2EA53-B5F0-337A-2797-6F4F19D09687}"/>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Cantos Arredondados 6">
              <a:extLst>
                <a:ext uri="{FF2B5EF4-FFF2-40B4-BE49-F238E27FC236}">
                  <a16:creationId xmlns:a16="http://schemas.microsoft.com/office/drawing/2014/main" id="{599DF7F4-8CD2-8FA1-787B-88D0FB6EE597}"/>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Elipse 7">
              <a:extLst>
                <a:ext uri="{FF2B5EF4-FFF2-40B4-BE49-F238E27FC236}">
                  <a16:creationId xmlns:a16="http://schemas.microsoft.com/office/drawing/2014/main" id="{85B747B7-8452-905D-280B-40D08BF1932E}"/>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9" name="Agrupar 8">
              <a:extLst>
                <a:ext uri="{FF2B5EF4-FFF2-40B4-BE49-F238E27FC236}">
                  <a16:creationId xmlns:a16="http://schemas.microsoft.com/office/drawing/2014/main" id="{C7CD1C9B-689E-C852-D6CC-049B4ECE6786}"/>
                </a:ext>
              </a:extLst>
            </p:cNvPr>
            <p:cNvGrpSpPr/>
            <p:nvPr/>
          </p:nvGrpSpPr>
          <p:grpSpPr>
            <a:xfrm>
              <a:off x="720242" y="1332006"/>
              <a:ext cx="1447005" cy="1250152"/>
              <a:chOff x="760976" y="1340559"/>
              <a:chExt cx="1447005" cy="1250152"/>
            </a:xfrm>
          </p:grpSpPr>
          <p:sp>
            <p:nvSpPr>
              <p:cNvPr id="10" name="Elipse 9">
                <a:extLst>
                  <a:ext uri="{FF2B5EF4-FFF2-40B4-BE49-F238E27FC236}">
                    <a16:creationId xmlns:a16="http://schemas.microsoft.com/office/drawing/2014/main" id="{2672AEE6-714A-59B2-6A11-7B6EDCBC4BA3}"/>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Triângulo isósceles 10">
                <a:extLst>
                  <a:ext uri="{FF2B5EF4-FFF2-40B4-BE49-F238E27FC236}">
                    <a16:creationId xmlns:a16="http://schemas.microsoft.com/office/drawing/2014/main" id="{DD11946B-FD9A-9DCF-0224-717822625AFF}"/>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3" name="CaixaDeTexto 2">
            <a:extLst>
              <a:ext uri="{FF2B5EF4-FFF2-40B4-BE49-F238E27FC236}">
                <a16:creationId xmlns:a16="http://schemas.microsoft.com/office/drawing/2014/main" id="{35CC7960-3405-4034-1248-71126391A148}"/>
              </a:ext>
            </a:extLst>
          </p:cNvPr>
          <p:cNvSpPr txBox="1"/>
          <p:nvPr/>
        </p:nvSpPr>
        <p:spPr>
          <a:xfrm>
            <a:off x="988524" y="1231346"/>
            <a:ext cx="515007" cy="1446550"/>
          </a:xfrm>
          <a:prstGeom prst="rect">
            <a:avLst/>
          </a:prstGeom>
          <a:noFill/>
        </p:spPr>
        <p:txBody>
          <a:bodyPr wrap="square" rtlCol="0">
            <a:spAutoFit/>
          </a:bodyPr>
          <a:lstStyle/>
          <a:p>
            <a:r>
              <a:rPr lang="pt-BR" sz="8800" b="1" dirty="0">
                <a:solidFill>
                  <a:schemeClr val="bg1"/>
                </a:solidFill>
              </a:rPr>
              <a:t>5</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977462" y="3142384"/>
            <a:ext cx="10237076" cy="3046988"/>
          </a:xfrm>
          <a:prstGeom prst="rect">
            <a:avLst/>
          </a:prstGeom>
          <a:noFill/>
        </p:spPr>
        <p:txBody>
          <a:bodyPr wrap="square" rtlCol="0">
            <a:spAutoFit/>
          </a:bodyPr>
          <a:lstStyle/>
          <a:p>
            <a:pPr algn="just"/>
            <a:r>
              <a:rPr lang="es-ES" sz="2400" b="1" dirty="0"/>
              <a:t>En sus instrucciones a Timoteo, Pablo, escribiendo por inspiración del Espíritu Santo, dice: Insta “a tiempo y fuera de tiempo; redarguye, reprende, exhorta con toda paciencia y doctrina” (2 Tim. 4:2). [...] Cristo dijo: “Si tu hermano peca contra ti, ___ a ______ con él y hazle ver su falta. Si te hace caso, has ___________ a tu hermano. Pero si no, lleva contigo a uno o dos más, para que ‘todo asunto se resuelva mediante el testimonio de dos o tres testigos’. Si se niega a hacerles caso a ellos, díselo a la iglesia; y si incluso a la iglesia no le hace caso, trátalo como si fuera un incrédulo o un renegado” (Mat. 18:15-17).</a:t>
            </a:r>
            <a:endParaRPr lang="pt-BR" sz="2400" b="1" dirty="0"/>
          </a:p>
        </p:txBody>
      </p:sp>
      <p:sp>
        <p:nvSpPr>
          <p:cNvPr id="12" name="CaixaDeTexto 11">
            <a:extLst>
              <a:ext uri="{FF2B5EF4-FFF2-40B4-BE49-F238E27FC236}">
                <a16:creationId xmlns:a16="http://schemas.microsoft.com/office/drawing/2014/main" id="{8BBAC337-1EFD-1ECF-6BEB-DEF495DB3E59}"/>
              </a:ext>
            </a:extLst>
          </p:cNvPr>
          <p:cNvSpPr txBox="1"/>
          <p:nvPr/>
        </p:nvSpPr>
        <p:spPr>
          <a:xfrm>
            <a:off x="1246027" y="4545929"/>
            <a:ext cx="1496617" cy="461665"/>
          </a:xfrm>
          <a:prstGeom prst="rect">
            <a:avLst/>
          </a:prstGeom>
          <a:noFill/>
        </p:spPr>
        <p:txBody>
          <a:bodyPr wrap="square" rtlCol="0">
            <a:spAutoFit/>
          </a:bodyPr>
          <a:lstStyle/>
          <a:p>
            <a:pPr algn="just"/>
            <a:r>
              <a:rPr lang="pt-BR" sz="2400" b="1" dirty="0" err="1">
                <a:solidFill>
                  <a:srgbClr val="C00000"/>
                </a:solidFill>
              </a:rPr>
              <a:t>ganado</a:t>
            </a:r>
            <a:endParaRPr lang="pt-BR" sz="2400" b="1" dirty="0">
              <a:solidFill>
                <a:srgbClr val="C00000"/>
              </a:solidFill>
            </a:endParaRPr>
          </a:p>
        </p:txBody>
      </p:sp>
      <p:sp>
        <p:nvSpPr>
          <p:cNvPr id="13" name="CaixaDeTexto 12">
            <a:extLst>
              <a:ext uri="{FF2B5EF4-FFF2-40B4-BE49-F238E27FC236}">
                <a16:creationId xmlns:a16="http://schemas.microsoft.com/office/drawing/2014/main" id="{EE04EE81-B99F-5C8C-174D-376E07F17E90}"/>
              </a:ext>
            </a:extLst>
          </p:cNvPr>
          <p:cNvSpPr txBox="1"/>
          <p:nvPr/>
        </p:nvSpPr>
        <p:spPr>
          <a:xfrm>
            <a:off x="3403139" y="4225233"/>
            <a:ext cx="1032227" cy="461665"/>
          </a:xfrm>
          <a:prstGeom prst="rect">
            <a:avLst/>
          </a:prstGeom>
          <a:noFill/>
        </p:spPr>
        <p:txBody>
          <a:bodyPr wrap="square" rtlCol="0">
            <a:spAutoFit/>
          </a:bodyPr>
          <a:lstStyle/>
          <a:p>
            <a:pPr algn="just"/>
            <a:r>
              <a:rPr lang="pt-BR" sz="2400" b="1" dirty="0">
                <a:solidFill>
                  <a:srgbClr val="C00000"/>
                </a:solidFill>
              </a:rPr>
              <a:t>solas</a:t>
            </a:r>
          </a:p>
        </p:txBody>
      </p:sp>
      <p:sp>
        <p:nvSpPr>
          <p:cNvPr id="14" name="CaixaDeTexto 13">
            <a:extLst>
              <a:ext uri="{FF2B5EF4-FFF2-40B4-BE49-F238E27FC236}">
                <a16:creationId xmlns:a16="http://schemas.microsoft.com/office/drawing/2014/main" id="{F911D5A9-B471-F95E-1563-1BD37AEFD305}"/>
              </a:ext>
            </a:extLst>
          </p:cNvPr>
          <p:cNvSpPr txBox="1"/>
          <p:nvPr/>
        </p:nvSpPr>
        <p:spPr>
          <a:xfrm>
            <a:off x="2411828" y="4204213"/>
            <a:ext cx="665198" cy="461665"/>
          </a:xfrm>
          <a:prstGeom prst="rect">
            <a:avLst/>
          </a:prstGeom>
          <a:noFill/>
        </p:spPr>
        <p:txBody>
          <a:bodyPr wrap="square" rtlCol="0">
            <a:spAutoFit/>
          </a:bodyPr>
          <a:lstStyle/>
          <a:p>
            <a:pPr algn="just"/>
            <a:r>
              <a:rPr lang="pt-BR" sz="2400" b="1" dirty="0" err="1">
                <a:solidFill>
                  <a:srgbClr val="C00000"/>
                </a:solidFill>
              </a:rPr>
              <a:t>ve</a:t>
            </a:r>
            <a:endParaRPr lang="pt-BR" sz="2400" b="1" dirty="0">
              <a:solidFill>
                <a:srgbClr val="C00000"/>
              </a:solidFill>
            </a:endParaRPr>
          </a:p>
        </p:txBody>
      </p:sp>
      <p:sp>
        <p:nvSpPr>
          <p:cNvPr id="16" name="CaixaDeTexto 15">
            <a:extLst>
              <a:ext uri="{FF2B5EF4-FFF2-40B4-BE49-F238E27FC236}">
                <a16:creationId xmlns:a16="http://schemas.microsoft.com/office/drawing/2014/main" id="{18CE9CA5-5E52-805E-E4F6-F9065925281B}"/>
              </a:ext>
            </a:extLst>
          </p:cNvPr>
          <p:cNvSpPr txBox="1"/>
          <p:nvPr/>
        </p:nvSpPr>
        <p:spPr>
          <a:xfrm>
            <a:off x="2194318" y="1477567"/>
            <a:ext cx="9083848" cy="954107"/>
          </a:xfrm>
          <a:prstGeom prst="rect">
            <a:avLst/>
          </a:prstGeom>
          <a:noFill/>
        </p:spPr>
        <p:txBody>
          <a:bodyPr wrap="square" rtlCol="0">
            <a:spAutoFit/>
          </a:bodyPr>
          <a:lstStyle/>
          <a:p>
            <a:pPr algn="just"/>
            <a:r>
              <a:rPr lang="es-ES" sz="2800" b="1" dirty="0">
                <a:solidFill>
                  <a:srgbClr val="1F402B"/>
                </a:solidFill>
              </a:rPr>
              <a:t>¿Cómo lidiar con la injusticia y el pecado? ¿Qué actitudes debemos tener? (Ver p. 51, 52.)</a:t>
            </a:r>
            <a:endParaRPr lang="pt-BR" sz="2800" b="1" dirty="0">
              <a:solidFill>
                <a:srgbClr val="1F402B"/>
              </a:solidFill>
            </a:endParaRPr>
          </a:p>
        </p:txBody>
      </p:sp>
    </p:spTree>
    <p:extLst>
      <p:ext uri="{BB962C8B-B14F-4D97-AF65-F5344CB8AC3E}">
        <p14:creationId xmlns:p14="http://schemas.microsoft.com/office/powerpoint/2010/main" val="22729054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500"/>
                                        <p:tgtEl>
                                          <p:spTgt spid="14"/>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p:bldP spid="13"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8307668C-7E16-FA5B-2A69-A826704678E5}"/>
              </a:ext>
            </a:extLst>
          </p:cNvPr>
          <p:cNvSpPr txBox="1"/>
          <p:nvPr/>
        </p:nvSpPr>
        <p:spPr>
          <a:xfrm>
            <a:off x="2454166" y="1258263"/>
            <a:ext cx="2906110" cy="523220"/>
          </a:xfrm>
          <a:prstGeom prst="rect">
            <a:avLst/>
          </a:prstGeom>
          <a:noFill/>
        </p:spPr>
        <p:txBody>
          <a:bodyPr wrap="square" rtlCol="0">
            <a:spAutoFit/>
          </a:bodyPr>
          <a:lstStyle/>
          <a:p>
            <a:pPr algn="just"/>
            <a:r>
              <a:rPr lang="pt-BR" sz="2800" b="1" dirty="0">
                <a:solidFill>
                  <a:srgbClr val="1F402B"/>
                </a:solidFill>
              </a:rPr>
              <a:t>  Para reflexionar:</a:t>
            </a:r>
          </a:p>
        </p:txBody>
      </p:sp>
      <p:sp>
        <p:nvSpPr>
          <p:cNvPr id="4" name="Retângulo: Cantos Arredondados 3">
            <a:extLst>
              <a:ext uri="{FF2B5EF4-FFF2-40B4-BE49-F238E27FC236}">
                <a16:creationId xmlns:a16="http://schemas.microsoft.com/office/drawing/2014/main" id="{EBF5163C-F7DA-CE66-278E-E57088DA4FEE}"/>
              </a:ext>
            </a:extLst>
          </p:cNvPr>
          <p:cNvSpPr/>
          <p:nvPr/>
        </p:nvSpPr>
        <p:spPr>
          <a:xfrm>
            <a:off x="2333297" y="1781483"/>
            <a:ext cx="7304689" cy="3547262"/>
          </a:xfrm>
          <a:prstGeom prst="round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CaixaDeTexto 8">
            <a:extLst>
              <a:ext uri="{FF2B5EF4-FFF2-40B4-BE49-F238E27FC236}">
                <a16:creationId xmlns:a16="http://schemas.microsoft.com/office/drawing/2014/main" id="{FE8C1DC2-EA95-9440-238B-5288E240D4D8}"/>
              </a:ext>
            </a:extLst>
          </p:cNvPr>
          <p:cNvSpPr txBox="1"/>
          <p:nvPr/>
        </p:nvSpPr>
        <p:spPr>
          <a:xfrm>
            <a:off x="2748455" y="2181592"/>
            <a:ext cx="6474372" cy="2893100"/>
          </a:xfrm>
          <a:prstGeom prst="rect">
            <a:avLst/>
          </a:prstGeom>
          <a:noFill/>
        </p:spPr>
        <p:txBody>
          <a:bodyPr wrap="square" rtlCol="0">
            <a:spAutoFit/>
          </a:bodyPr>
          <a:lstStyle/>
          <a:p>
            <a:pPr algn="just"/>
            <a:r>
              <a:rPr lang="es-ES" sz="2600" b="1" dirty="0">
                <a:solidFill>
                  <a:schemeClr val="bg1"/>
                </a:solidFill>
                <a:effectLst>
                  <a:outerShdw blurRad="50800" dist="38100" dir="5400000" algn="t" rotWithShape="0">
                    <a:prstClr val="black">
                      <a:alpha val="40000"/>
                    </a:prstClr>
                  </a:outerShdw>
                </a:effectLst>
              </a:rPr>
              <a:t>Somos pecadores y vivimos bajo la justicia y la misericordia de Dios. Él nos concede el perdón que nos trae paz y motivación para seguir adelante. ¿Por qué a veces somos incapaces de conceder el perdón a quienes nos ofenden y lastiman? ¿Qué hacer para cambiar el corazón? (Ver p. 53.)</a:t>
            </a:r>
            <a:endParaRPr lang="pt-BR" sz="2600" b="1" dirty="0">
              <a:solidFill>
                <a:schemeClr val="bg1"/>
              </a:solidFill>
              <a:effectLst>
                <a:outerShdw blurRad="50800" dist="38100" dir="5400000" algn="t" rotWithShape="0">
                  <a:prstClr val="black">
                    <a:alpha val="40000"/>
                  </a:prstClr>
                </a:outerShdw>
              </a:effectLst>
            </a:endParaRPr>
          </a:p>
        </p:txBody>
      </p:sp>
      <p:sp>
        <p:nvSpPr>
          <p:cNvPr id="3" name="CaixaDeTexto 2">
            <a:extLst>
              <a:ext uri="{FF2B5EF4-FFF2-40B4-BE49-F238E27FC236}">
                <a16:creationId xmlns:a16="http://schemas.microsoft.com/office/drawing/2014/main" id="{35CC7960-3405-4034-1248-71126391A148}"/>
              </a:ext>
            </a:extLst>
          </p:cNvPr>
          <p:cNvSpPr txBox="1"/>
          <p:nvPr/>
        </p:nvSpPr>
        <p:spPr>
          <a:xfrm>
            <a:off x="1623849" y="458044"/>
            <a:ext cx="1245476" cy="2646878"/>
          </a:xfrm>
          <a:prstGeom prst="rect">
            <a:avLst/>
          </a:prstGeom>
          <a:noFill/>
        </p:spPr>
        <p:txBody>
          <a:bodyPr wrap="square" rtlCol="0">
            <a:spAutoFit/>
          </a:bodyPr>
          <a:lstStyle/>
          <a:p>
            <a:r>
              <a:rPr lang="pt-BR" sz="16600" b="1" dirty="0">
                <a:solidFill>
                  <a:srgbClr val="1F402B"/>
                </a:solidFill>
              </a:rPr>
              <a:t>6</a:t>
            </a:r>
          </a:p>
        </p:txBody>
      </p:sp>
    </p:spTree>
    <p:extLst>
      <p:ext uri="{BB962C8B-B14F-4D97-AF65-F5344CB8AC3E}">
        <p14:creationId xmlns:p14="http://schemas.microsoft.com/office/powerpoint/2010/main" val="38621507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CaixaDeTexto 8">
            <a:extLst>
              <a:ext uri="{FF2B5EF4-FFF2-40B4-BE49-F238E27FC236}">
                <a16:creationId xmlns:a16="http://schemas.microsoft.com/office/drawing/2014/main" id="{FE8C1DC2-EA95-9440-238B-5288E240D4D8}"/>
              </a:ext>
            </a:extLst>
          </p:cNvPr>
          <p:cNvSpPr txBox="1"/>
          <p:nvPr/>
        </p:nvSpPr>
        <p:spPr>
          <a:xfrm>
            <a:off x="1001194" y="1651945"/>
            <a:ext cx="10016358" cy="2246769"/>
          </a:xfrm>
          <a:prstGeom prst="rect">
            <a:avLst/>
          </a:prstGeom>
          <a:noFill/>
        </p:spPr>
        <p:txBody>
          <a:bodyPr wrap="square" rtlCol="0">
            <a:spAutoFit/>
          </a:bodyPr>
          <a:lstStyle/>
          <a:p>
            <a:pPr algn="ctr"/>
            <a:r>
              <a:rPr lang="es-ES" sz="2800" b="1" i="1" dirty="0">
                <a:solidFill>
                  <a:srgbClr val="1F402B"/>
                </a:solidFill>
              </a:rPr>
              <a:t>Pero la gran lección de la parábola se halla en el contraste entre la compasión de Dios y la dureza del corazón del hombre; en el hecho de que la misericordia perdonadora de Dios debe ser la medida de la nuestra. “¿No debías tú también haberte compadecido de tu compañero, así como yo me compadecí de ti?” (Mat. 18:33, NVI).</a:t>
            </a:r>
            <a:endParaRPr lang="pt-BR" sz="2800" b="1" i="1" dirty="0">
              <a:solidFill>
                <a:srgbClr val="1F402B"/>
              </a:solidFill>
            </a:endParaRPr>
          </a:p>
        </p:txBody>
      </p:sp>
    </p:spTree>
    <p:extLst>
      <p:ext uri="{BB962C8B-B14F-4D97-AF65-F5344CB8AC3E}">
        <p14:creationId xmlns:p14="http://schemas.microsoft.com/office/powerpoint/2010/main" val="4373002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CaixaDeTexto 8">
            <a:extLst>
              <a:ext uri="{FF2B5EF4-FFF2-40B4-BE49-F238E27FC236}">
                <a16:creationId xmlns:a16="http://schemas.microsoft.com/office/drawing/2014/main" id="{FE8C1DC2-EA95-9440-238B-5288E240D4D8}"/>
              </a:ext>
            </a:extLst>
          </p:cNvPr>
          <p:cNvSpPr txBox="1"/>
          <p:nvPr/>
        </p:nvSpPr>
        <p:spPr>
          <a:xfrm>
            <a:off x="1087821" y="1343937"/>
            <a:ext cx="10016358" cy="3108543"/>
          </a:xfrm>
          <a:prstGeom prst="rect">
            <a:avLst/>
          </a:prstGeom>
          <a:noFill/>
        </p:spPr>
        <p:txBody>
          <a:bodyPr wrap="square" rtlCol="0">
            <a:spAutoFit/>
          </a:bodyPr>
          <a:lstStyle/>
          <a:p>
            <a:pPr algn="ctr"/>
            <a:r>
              <a:rPr lang="es-ES" sz="2800" b="1" i="1" dirty="0">
                <a:solidFill>
                  <a:srgbClr val="1F402B"/>
                </a:solidFill>
              </a:rPr>
              <a:t>No somos perdonados porque perdonamos, sino por cómo perdonamos. El fundamento de todo perdón se encuentra en el amor inmerecido de Dios; pero por nuestra actitud hacia los demás mostramos si hemos hecho nuestro ese amor. Por</a:t>
            </a:r>
          </a:p>
          <a:p>
            <a:pPr algn="ctr"/>
            <a:r>
              <a:rPr lang="es-ES" sz="2800" b="1" i="1" dirty="0">
                <a:solidFill>
                  <a:srgbClr val="1F402B"/>
                </a:solidFill>
              </a:rPr>
              <a:t>tanto, Cristo dice: “Con el juicio con que ustedes juzgan, serán juzgados; y con la medida con que miden, serán medidos” </a:t>
            </a:r>
          </a:p>
          <a:p>
            <a:pPr algn="ctr"/>
            <a:r>
              <a:rPr lang="es-ES" sz="2800" b="1" i="1" dirty="0">
                <a:solidFill>
                  <a:srgbClr val="1F402B"/>
                </a:solidFill>
              </a:rPr>
              <a:t>(Mat. 7:2) (p. 53).</a:t>
            </a:r>
            <a:endParaRPr lang="pt-BR" sz="2800" b="1" i="1" dirty="0">
              <a:solidFill>
                <a:srgbClr val="1F402B"/>
              </a:solidFill>
            </a:endParaRPr>
          </a:p>
        </p:txBody>
      </p:sp>
    </p:spTree>
    <p:extLst>
      <p:ext uri="{BB962C8B-B14F-4D97-AF65-F5344CB8AC3E}">
        <p14:creationId xmlns:p14="http://schemas.microsoft.com/office/powerpoint/2010/main" val="405504759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91594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75957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2D380316-97CB-A20C-2962-32D54854E8DF}"/>
              </a:ext>
            </a:extLst>
          </p:cNvPr>
          <p:cNvSpPr txBox="1"/>
          <p:nvPr/>
        </p:nvSpPr>
        <p:spPr>
          <a:xfrm>
            <a:off x="2091559" y="1566041"/>
            <a:ext cx="7693572" cy="2246769"/>
          </a:xfrm>
          <a:prstGeom prst="rect">
            <a:avLst/>
          </a:prstGeom>
          <a:noFill/>
        </p:spPr>
        <p:txBody>
          <a:bodyPr wrap="square" rtlCol="0">
            <a:spAutoFit/>
          </a:bodyPr>
          <a:lstStyle/>
          <a:p>
            <a:pPr algn="ctr"/>
            <a:r>
              <a:rPr lang="es-ES" sz="2800" b="1" i="1" u="none" strike="noStrike" baseline="0" dirty="0"/>
              <a:t>Pedro había ido a Cristo con la pregunta: “Señor, si mi hermano peca contra mí,</a:t>
            </a:r>
          </a:p>
          <a:p>
            <a:pPr algn="ctr"/>
            <a:r>
              <a:rPr lang="es-ES" sz="2800" b="1" i="1" u="none" strike="noStrike" baseline="0" dirty="0"/>
              <a:t>¿cuántas veces debo perdonarlo? ¿Hasta siete veces?” (Mat. 18:21). Los rabinos limitaban el ejercicio del perdón a tres ofensas</a:t>
            </a:r>
            <a:endParaRPr lang="pt-BR" sz="2800" b="1" dirty="0"/>
          </a:p>
        </p:txBody>
      </p:sp>
    </p:spTree>
    <p:extLst>
      <p:ext uri="{BB962C8B-B14F-4D97-AF65-F5344CB8AC3E}">
        <p14:creationId xmlns:p14="http://schemas.microsoft.com/office/powerpoint/2010/main" val="357586911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2D380316-97CB-A20C-2962-32D54854E8DF}"/>
              </a:ext>
            </a:extLst>
          </p:cNvPr>
          <p:cNvSpPr txBox="1"/>
          <p:nvPr/>
        </p:nvSpPr>
        <p:spPr>
          <a:xfrm>
            <a:off x="2091559" y="1566041"/>
            <a:ext cx="8534400" cy="2677656"/>
          </a:xfrm>
          <a:prstGeom prst="rect">
            <a:avLst/>
          </a:prstGeom>
          <a:noFill/>
        </p:spPr>
        <p:txBody>
          <a:bodyPr wrap="square" rtlCol="0">
            <a:spAutoFit/>
          </a:bodyPr>
          <a:lstStyle/>
          <a:p>
            <a:pPr algn="ctr"/>
            <a:r>
              <a:rPr lang="es-ES" sz="2800" b="1" i="1" u="none" strike="noStrike" baseline="0" dirty="0"/>
              <a:t>Pedro, creyendo cumplir la enseñanza</a:t>
            </a:r>
          </a:p>
          <a:p>
            <a:pPr algn="ctr"/>
            <a:r>
              <a:rPr lang="es-ES" sz="2800" b="1" i="1" u="none" strike="noStrike" baseline="0" dirty="0"/>
              <a:t>de Cristo, pensó extenderlas a siete, número que significa perfección. Pero Cristo enseñó que nunca debemos cansarnos de perdonar. Dijo él: “No te digo que hasta siete veces, sino hasta setenta veces siete” (Mat. 18:22) (p. 49).</a:t>
            </a:r>
            <a:endParaRPr lang="pt-BR" sz="2800" b="1" dirty="0"/>
          </a:p>
        </p:txBody>
      </p:sp>
    </p:spTree>
    <p:extLst>
      <p:ext uri="{BB962C8B-B14F-4D97-AF65-F5344CB8AC3E}">
        <p14:creationId xmlns:p14="http://schemas.microsoft.com/office/powerpoint/2010/main" val="3332160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tângulo 6">
            <a:extLst>
              <a:ext uri="{FF2B5EF4-FFF2-40B4-BE49-F238E27FC236}">
                <a16:creationId xmlns:a16="http://schemas.microsoft.com/office/drawing/2014/main" id="{A5608184-5E1E-D9C5-6D0B-22F29960AEFE}"/>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CaixaDeTexto 3">
            <a:extLst>
              <a:ext uri="{FF2B5EF4-FFF2-40B4-BE49-F238E27FC236}">
                <a16:creationId xmlns:a16="http://schemas.microsoft.com/office/drawing/2014/main" id="{CAEBF52F-921A-60D5-05B7-6C27312A5E85}"/>
              </a:ext>
            </a:extLst>
          </p:cNvPr>
          <p:cNvSpPr txBox="1"/>
          <p:nvPr/>
        </p:nvSpPr>
        <p:spPr>
          <a:xfrm>
            <a:off x="965638" y="3305162"/>
            <a:ext cx="10237076" cy="1938992"/>
          </a:xfrm>
          <a:prstGeom prst="rect">
            <a:avLst/>
          </a:prstGeom>
          <a:noFill/>
        </p:spPr>
        <p:txBody>
          <a:bodyPr wrap="square" rtlCol="0">
            <a:spAutoFit/>
          </a:bodyPr>
          <a:lstStyle/>
          <a:p>
            <a:pPr algn="just"/>
            <a:r>
              <a:rPr lang="es-ES" sz="2400" b="1" dirty="0"/>
              <a:t>“La viña del Señor de los ejércitos es la casa de Israel, y los hombres de Judá son la planta en que él se complace” (Isa. 5:7). La ___________ a la cual el ____________ había venido estaba representada por la higuera plantada en la viña del Señor, la cual se hallaba dentro del círculo de su cuidado y bendición especiales. </a:t>
            </a:r>
            <a:endParaRPr lang="pt-BR" sz="2400" b="1" dirty="0"/>
          </a:p>
        </p:txBody>
      </p:sp>
      <p:sp>
        <p:nvSpPr>
          <p:cNvPr id="5" name="CaixaDeTexto 4">
            <a:extLst>
              <a:ext uri="{FF2B5EF4-FFF2-40B4-BE49-F238E27FC236}">
                <a16:creationId xmlns:a16="http://schemas.microsoft.com/office/drawing/2014/main" id="{F51A1BA8-4840-2B43-7200-053896C816FE}"/>
              </a:ext>
            </a:extLst>
          </p:cNvPr>
          <p:cNvSpPr txBox="1"/>
          <p:nvPr/>
        </p:nvSpPr>
        <p:spPr>
          <a:xfrm>
            <a:off x="7935310" y="3688696"/>
            <a:ext cx="1818289" cy="461665"/>
          </a:xfrm>
          <a:prstGeom prst="rect">
            <a:avLst/>
          </a:prstGeom>
          <a:noFill/>
        </p:spPr>
        <p:txBody>
          <a:bodyPr wrap="square" rtlCol="0">
            <a:spAutoFit/>
          </a:bodyPr>
          <a:lstStyle/>
          <a:p>
            <a:pPr algn="just"/>
            <a:r>
              <a:rPr lang="pt-BR" sz="2400" b="1" dirty="0" err="1">
                <a:solidFill>
                  <a:srgbClr val="C00000"/>
                </a:solidFill>
              </a:rPr>
              <a:t>generación</a:t>
            </a:r>
            <a:endParaRPr lang="pt-BR" sz="2400" b="1" dirty="0">
              <a:solidFill>
                <a:srgbClr val="C00000"/>
              </a:solidFill>
            </a:endParaRPr>
          </a:p>
        </p:txBody>
      </p:sp>
      <p:sp>
        <p:nvSpPr>
          <p:cNvPr id="10" name="Retângulo: Cantos Arredondados 9">
            <a:extLst>
              <a:ext uri="{FF2B5EF4-FFF2-40B4-BE49-F238E27FC236}">
                <a16:creationId xmlns:a16="http://schemas.microsoft.com/office/drawing/2014/main" id="{8897A01B-E904-E019-AD5F-F15646E2038D}"/>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CaixaDeTexto 1">
            <a:extLst>
              <a:ext uri="{FF2B5EF4-FFF2-40B4-BE49-F238E27FC236}">
                <a16:creationId xmlns:a16="http://schemas.microsoft.com/office/drawing/2014/main" id="{8307668C-7E16-FA5B-2A69-A826704678E5}"/>
              </a:ext>
            </a:extLst>
          </p:cNvPr>
          <p:cNvSpPr txBox="1"/>
          <p:nvPr/>
        </p:nvSpPr>
        <p:spPr>
          <a:xfrm>
            <a:off x="2167247" y="1406779"/>
            <a:ext cx="9307934" cy="1384995"/>
          </a:xfrm>
          <a:prstGeom prst="rect">
            <a:avLst/>
          </a:prstGeom>
          <a:noFill/>
        </p:spPr>
        <p:txBody>
          <a:bodyPr wrap="square" rtlCol="0">
            <a:spAutoFit/>
          </a:bodyPr>
          <a:lstStyle/>
          <a:p>
            <a:pPr algn="just"/>
            <a:r>
              <a:rPr lang="es-ES" sz="2800" b="1" dirty="0">
                <a:solidFill>
                  <a:srgbClr val="1F402B"/>
                </a:solidFill>
              </a:rPr>
              <a:t> En la parábola de la higuera estéril, ¿qué representaba la higuera? ¿Cuál es el propósito de Dios para su pueblo? </a:t>
            </a:r>
          </a:p>
          <a:p>
            <a:pPr algn="just"/>
            <a:r>
              <a:rPr lang="es-ES" sz="2800" b="1" dirty="0">
                <a:solidFill>
                  <a:srgbClr val="1F402B"/>
                </a:solidFill>
              </a:rPr>
              <a:t>(Ver p. 46.)</a:t>
            </a:r>
            <a:endParaRPr lang="pt-BR" sz="2800" b="1" dirty="0">
              <a:solidFill>
                <a:srgbClr val="1F402B"/>
              </a:solidFill>
            </a:endParaRPr>
          </a:p>
        </p:txBody>
      </p:sp>
      <p:sp>
        <p:nvSpPr>
          <p:cNvPr id="12" name="Elipse 11">
            <a:extLst>
              <a:ext uri="{FF2B5EF4-FFF2-40B4-BE49-F238E27FC236}">
                <a16:creationId xmlns:a16="http://schemas.microsoft.com/office/drawing/2014/main" id="{ED3E6D46-E216-F6B7-C68C-96EE24A17B76}"/>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5" name="Agrupar 14">
            <a:extLst>
              <a:ext uri="{FF2B5EF4-FFF2-40B4-BE49-F238E27FC236}">
                <a16:creationId xmlns:a16="http://schemas.microsoft.com/office/drawing/2014/main" id="{43B73981-8B58-3935-A6FA-95AE43E93202}"/>
              </a:ext>
            </a:extLst>
          </p:cNvPr>
          <p:cNvGrpSpPr/>
          <p:nvPr/>
        </p:nvGrpSpPr>
        <p:grpSpPr>
          <a:xfrm>
            <a:off x="720242" y="1332006"/>
            <a:ext cx="1447005" cy="1250152"/>
            <a:chOff x="760976" y="1340559"/>
            <a:chExt cx="1447005" cy="1250152"/>
          </a:xfrm>
        </p:grpSpPr>
        <p:sp>
          <p:nvSpPr>
            <p:cNvPr id="13" name="Elipse 12">
              <a:extLst>
                <a:ext uri="{FF2B5EF4-FFF2-40B4-BE49-F238E27FC236}">
                  <a16:creationId xmlns:a16="http://schemas.microsoft.com/office/drawing/2014/main" id="{A90AC353-3C38-9B9F-AF28-DDEEDCD55240}"/>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4" name="Triângulo isósceles 13">
              <a:extLst>
                <a:ext uri="{FF2B5EF4-FFF2-40B4-BE49-F238E27FC236}">
                  <a16:creationId xmlns:a16="http://schemas.microsoft.com/office/drawing/2014/main" id="{A9C17B54-4B3D-9FE5-F0FB-6377AEE9B7BA}"/>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3" name="CaixaDeTexto 2">
            <a:extLst>
              <a:ext uri="{FF2B5EF4-FFF2-40B4-BE49-F238E27FC236}">
                <a16:creationId xmlns:a16="http://schemas.microsoft.com/office/drawing/2014/main" id="{35CC7960-3405-4034-1248-71126391A148}"/>
              </a:ext>
            </a:extLst>
          </p:cNvPr>
          <p:cNvSpPr txBox="1"/>
          <p:nvPr/>
        </p:nvSpPr>
        <p:spPr>
          <a:xfrm>
            <a:off x="965638" y="1249593"/>
            <a:ext cx="420414" cy="1442066"/>
          </a:xfrm>
          <a:prstGeom prst="rect">
            <a:avLst/>
          </a:prstGeom>
          <a:noFill/>
        </p:spPr>
        <p:txBody>
          <a:bodyPr wrap="square" rtlCol="0">
            <a:spAutoFit/>
          </a:bodyPr>
          <a:lstStyle/>
          <a:p>
            <a:r>
              <a:rPr lang="pt-BR" sz="8800" b="1" dirty="0">
                <a:solidFill>
                  <a:schemeClr val="bg1"/>
                </a:solidFill>
              </a:rPr>
              <a:t>1</a:t>
            </a:r>
          </a:p>
        </p:txBody>
      </p:sp>
      <p:sp>
        <p:nvSpPr>
          <p:cNvPr id="8" name="CaixaDeTexto 7">
            <a:extLst>
              <a:ext uri="{FF2B5EF4-FFF2-40B4-BE49-F238E27FC236}">
                <a16:creationId xmlns:a16="http://schemas.microsoft.com/office/drawing/2014/main" id="{043C3104-5126-CEAB-DC92-6C94665E451F}"/>
              </a:ext>
            </a:extLst>
          </p:cNvPr>
          <p:cNvSpPr txBox="1"/>
          <p:nvPr/>
        </p:nvSpPr>
        <p:spPr>
          <a:xfrm>
            <a:off x="1345318" y="4043825"/>
            <a:ext cx="1519394" cy="461665"/>
          </a:xfrm>
          <a:prstGeom prst="rect">
            <a:avLst/>
          </a:prstGeom>
          <a:noFill/>
        </p:spPr>
        <p:txBody>
          <a:bodyPr wrap="square" rtlCol="0">
            <a:spAutoFit/>
          </a:bodyPr>
          <a:lstStyle/>
          <a:p>
            <a:pPr algn="just"/>
            <a:r>
              <a:rPr lang="pt-BR" sz="2400" b="1" dirty="0">
                <a:solidFill>
                  <a:srgbClr val="C00000"/>
                </a:solidFill>
              </a:rPr>
              <a:t>Salvador</a:t>
            </a:r>
          </a:p>
        </p:txBody>
      </p:sp>
    </p:spTree>
    <p:extLst>
      <p:ext uri="{BB962C8B-B14F-4D97-AF65-F5344CB8AC3E}">
        <p14:creationId xmlns:p14="http://schemas.microsoft.com/office/powerpoint/2010/main" val="23925614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tângulo 6">
            <a:extLst>
              <a:ext uri="{FF2B5EF4-FFF2-40B4-BE49-F238E27FC236}">
                <a16:creationId xmlns:a16="http://schemas.microsoft.com/office/drawing/2014/main" id="{A5608184-5E1E-D9C5-6D0B-22F29960AEFE}"/>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CaixaDeTexto 3">
            <a:extLst>
              <a:ext uri="{FF2B5EF4-FFF2-40B4-BE49-F238E27FC236}">
                <a16:creationId xmlns:a16="http://schemas.microsoft.com/office/drawing/2014/main" id="{CAEBF52F-921A-60D5-05B7-6C27312A5E85}"/>
              </a:ext>
            </a:extLst>
          </p:cNvPr>
          <p:cNvSpPr txBox="1"/>
          <p:nvPr/>
        </p:nvSpPr>
        <p:spPr>
          <a:xfrm>
            <a:off x="965638" y="3305162"/>
            <a:ext cx="10237076" cy="2308324"/>
          </a:xfrm>
          <a:prstGeom prst="rect">
            <a:avLst/>
          </a:prstGeom>
          <a:noFill/>
        </p:spPr>
        <p:txBody>
          <a:bodyPr wrap="square" rtlCol="0">
            <a:spAutoFit/>
          </a:bodyPr>
          <a:lstStyle/>
          <a:p>
            <a:pPr algn="just"/>
            <a:r>
              <a:rPr lang="es-ES" sz="2400" b="1" dirty="0"/>
              <a:t>El propósito de Dios hacia su pueblo y las gloriosas posibilidades que se abrían ante ellos habían sido presentados en las hermosas palabras: “Serán llamados ‘Árboles de justicia’, ‘__________ de Jehová’, para ____________ ” (Isa. 61:3). El moribundo Jacob, bajo el Espíritu de la inspiración, había dicho acerca de su más amado hijo: “José es una rama con frutos, rama con frutos junto a una fuente, cuyos vástagos cubren todo el muro” (</a:t>
            </a:r>
            <a:r>
              <a:rPr lang="es-ES" sz="2400" b="1" dirty="0" err="1"/>
              <a:t>Gén</a:t>
            </a:r>
            <a:r>
              <a:rPr lang="es-ES" sz="2400" b="1" dirty="0"/>
              <a:t>. 49:22).</a:t>
            </a:r>
            <a:endParaRPr lang="pt-BR" sz="2400" b="1" dirty="0"/>
          </a:p>
        </p:txBody>
      </p:sp>
      <p:sp>
        <p:nvSpPr>
          <p:cNvPr id="5" name="CaixaDeTexto 4">
            <a:extLst>
              <a:ext uri="{FF2B5EF4-FFF2-40B4-BE49-F238E27FC236}">
                <a16:creationId xmlns:a16="http://schemas.microsoft.com/office/drawing/2014/main" id="{F51A1BA8-4840-2B43-7200-053896C816FE}"/>
              </a:ext>
            </a:extLst>
          </p:cNvPr>
          <p:cNvSpPr txBox="1"/>
          <p:nvPr/>
        </p:nvSpPr>
        <p:spPr>
          <a:xfrm>
            <a:off x="4074474" y="3997659"/>
            <a:ext cx="1440988" cy="461665"/>
          </a:xfrm>
          <a:prstGeom prst="rect">
            <a:avLst/>
          </a:prstGeom>
          <a:noFill/>
        </p:spPr>
        <p:txBody>
          <a:bodyPr wrap="square" rtlCol="0">
            <a:spAutoFit/>
          </a:bodyPr>
          <a:lstStyle/>
          <a:p>
            <a:pPr algn="just"/>
            <a:r>
              <a:rPr lang="pt-BR" sz="2400" b="1" dirty="0" err="1">
                <a:solidFill>
                  <a:srgbClr val="C00000"/>
                </a:solidFill>
              </a:rPr>
              <a:t>plantío</a:t>
            </a:r>
            <a:endParaRPr lang="pt-BR" sz="2400" b="1" dirty="0">
              <a:solidFill>
                <a:srgbClr val="C00000"/>
              </a:solidFill>
            </a:endParaRPr>
          </a:p>
        </p:txBody>
      </p:sp>
      <p:sp>
        <p:nvSpPr>
          <p:cNvPr id="10" name="Retângulo: Cantos Arredondados 9">
            <a:extLst>
              <a:ext uri="{FF2B5EF4-FFF2-40B4-BE49-F238E27FC236}">
                <a16:creationId xmlns:a16="http://schemas.microsoft.com/office/drawing/2014/main" id="{8897A01B-E904-E019-AD5F-F15646E2038D}"/>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ED3E6D46-E216-F6B7-C68C-96EE24A17B76}"/>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5" name="Agrupar 14">
            <a:extLst>
              <a:ext uri="{FF2B5EF4-FFF2-40B4-BE49-F238E27FC236}">
                <a16:creationId xmlns:a16="http://schemas.microsoft.com/office/drawing/2014/main" id="{43B73981-8B58-3935-A6FA-95AE43E93202}"/>
              </a:ext>
            </a:extLst>
          </p:cNvPr>
          <p:cNvGrpSpPr/>
          <p:nvPr/>
        </p:nvGrpSpPr>
        <p:grpSpPr>
          <a:xfrm>
            <a:off x="720242" y="1332006"/>
            <a:ext cx="1447005" cy="1250152"/>
            <a:chOff x="760976" y="1340559"/>
            <a:chExt cx="1447005" cy="1250152"/>
          </a:xfrm>
        </p:grpSpPr>
        <p:sp>
          <p:nvSpPr>
            <p:cNvPr id="13" name="Elipse 12">
              <a:extLst>
                <a:ext uri="{FF2B5EF4-FFF2-40B4-BE49-F238E27FC236}">
                  <a16:creationId xmlns:a16="http://schemas.microsoft.com/office/drawing/2014/main" id="{A90AC353-3C38-9B9F-AF28-DDEEDCD55240}"/>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4" name="Triângulo isósceles 13">
              <a:extLst>
                <a:ext uri="{FF2B5EF4-FFF2-40B4-BE49-F238E27FC236}">
                  <a16:creationId xmlns:a16="http://schemas.microsoft.com/office/drawing/2014/main" id="{A9C17B54-4B3D-9FE5-F0FB-6377AEE9B7BA}"/>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3" name="CaixaDeTexto 2">
            <a:extLst>
              <a:ext uri="{FF2B5EF4-FFF2-40B4-BE49-F238E27FC236}">
                <a16:creationId xmlns:a16="http://schemas.microsoft.com/office/drawing/2014/main" id="{35CC7960-3405-4034-1248-71126391A148}"/>
              </a:ext>
            </a:extLst>
          </p:cNvPr>
          <p:cNvSpPr txBox="1"/>
          <p:nvPr/>
        </p:nvSpPr>
        <p:spPr>
          <a:xfrm>
            <a:off x="965638" y="1249593"/>
            <a:ext cx="420414" cy="1442066"/>
          </a:xfrm>
          <a:prstGeom prst="rect">
            <a:avLst/>
          </a:prstGeom>
          <a:noFill/>
        </p:spPr>
        <p:txBody>
          <a:bodyPr wrap="square" rtlCol="0">
            <a:spAutoFit/>
          </a:bodyPr>
          <a:lstStyle/>
          <a:p>
            <a:r>
              <a:rPr lang="pt-BR" sz="8800" b="1" dirty="0">
                <a:solidFill>
                  <a:schemeClr val="bg1"/>
                </a:solidFill>
              </a:rPr>
              <a:t>1</a:t>
            </a:r>
          </a:p>
        </p:txBody>
      </p:sp>
      <p:sp>
        <p:nvSpPr>
          <p:cNvPr id="8" name="CaixaDeTexto 7">
            <a:extLst>
              <a:ext uri="{FF2B5EF4-FFF2-40B4-BE49-F238E27FC236}">
                <a16:creationId xmlns:a16="http://schemas.microsoft.com/office/drawing/2014/main" id="{043C3104-5126-CEAB-DC92-6C94665E451F}"/>
              </a:ext>
            </a:extLst>
          </p:cNvPr>
          <p:cNvSpPr txBox="1"/>
          <p:nvPr/>
        </p:nvSpPr>
        <p:spPr>
          <a:xfrm>
            <a:off x="7477036" y="3997659"/>
            <a:ext cx="2294523" cy="461665"/>
          </a:xfrm>
          <a:prstGeom prst="rect">
            <a:avLst/>
          </a:prstGeom>
          <a:noFill/>
        </p:spPr>
        <p:txBody>
          <a:bodyPr wrap="square" rtlCol="0">
            <a:spAutoFit/>
          </a:bodyPr>
          <a:lstStyle/>
          <a:p>
            <a:pPr algn="just"/>
            <a:r>
              <a:rPr lang="pt-BR" sz="2400" b="1" dirty="0">
                <a:solidFill>
                  <a:srgbClr val="C00000"/>
                </a:solidFill>
              </a:rPr>
              <a:t>gloria </a:t>
            </a:r>
            <a:r>
              <a:rPr lang="pt-BR" sz="2400" b="1" dirty="0" err="1">
                <a:solidFill>
                  <a:srgbClr val="C00000"/>
                </a:solidFill>
              </a:rPr>
              <a:t>suya</a:t>
            </a:r>
            <a:endParaRPr lang="pt-BR" sz="2400" b="1" dirty="0">
              <a:solidFill>
                <a:srgbClr val="C00000"/>
              </a:solidFill>
            </a:endParaRPr>
          </a:p>
        </p:txBody>
      </p:sp>
      <p:sp>
        <p:nvSpPr>
          <p:cNvPr id="11" name="CaixaDeTexto 10">
            <a:extLst>
              <a:ext uri="{FF2B5EF4-FFF2-40B4-BE49-F238E27FC236}">
                <a16:creationId xmlns:a16="http://schemas.microsoft.com/office/drawing/2014/main" id="{D842E014-CE0B-F214-8CB6-4DD740819EF9}"/>
              </a:ext>
            </a:extLst>
          </p:cNvPr>
          <p:cNvSpPr txBox="1"/>
          <p:nvPr/>
        </p:nvSpPr>
        <p:spPr>
          <a:xfrm>
            <a:off x="2167247" y="1406779"/>
            <a:ext cx="9307934" cy="1384995"/>
          </a:xfrm>
          <a:prstGeom prst="rect">
            <a:avLst/>
          </a:prstGeom>
          <a:noFill/>
        </p:spPr>
        <p:txBody>
          <a:bodyPr wrap="square" rtlCol="0">
            <a:spAutoFit/>
          </a:bodyPr>
          <a:lstStyle/>
          <a:p>
            <a:pPr algn="just"/>
            <a:r>
              <a:rPr lang="es-ES" sz="2800" b="1" dirty="0">
                <a:solidFill>
                  <a:srgbClr val="1F402B"/>
                </a:solidFill>
              </a:rPr>
              <a:t> En la parábola de la higuera estéril, ¿qué representaba la higuera? ¿Cuál es el propósito de Dios para su pueblo? </a:t>
            </a:r>
          </a:p>
          <a:p>
            <a:pPr algn="just"/>
            <a:r>
              <a:rPr lang="es-ES" sz="2800" b="1" dirty="0">
                <a:solidFill>
                  <a:srgbClr val="1F402B"/>
                </a:solidFill>
              </a:rPr>
              <a:t>(Ver p. 46.)</a:t>
            </a:r>
            <a:endParaRPr lang="pt-BR" sz="2800" b="1" dirty="0">
              <a:solidFill>
                <a:srgbClr val="1F402B"/>
              </a:solidFill>
            </a:endParaRPr>
          </a:p>
        </p:txBody>
      </p:sp>
    </p:spTree>
    <p:extLst>
      <p:ext uri="{BB962C8B-B14F-4D97-AF65-F5344CB8AC3E}">
        <p14:creationId xmlns:p14="http://schemas.microsoft.com/office/powerpoint/2010/main" val="28177618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16" name="Agrupar 15">
            <a:extLst>
              <a:ext uri="{FF2B5EF4-FFF2-40B4-BE49-F238E27FC236}">
                <a16:creationId xmlns:a16="http://schemas.microsoft.com/office/drawing/2014/main" id="{2EEFB04A-F2C0-8B6C-3C85-B1622C0881C1}"/>
              </a:ext>
            </a:extLst>
          </p:cNvPr>
          <p:cNvGrpSpPr/>
          <p:nvPr/>
        </p:nvGrpSpPr>
        <p:grpSpPr>
          <a:xfrm>
            <a:off x="1" y="740668"/>
            <a:ext cx="12192000" cy="2200371"/>
            <a:chOff x="1" y="740668"/>
            <a:chExt cx="12192000" cy="2200371"/>
          </a:xfrm>
        </p:grpSpPr>
        <p:sp>
          <p:nvSpPr>
            <p:cNvPr id="7" name="Retângulo 6">
              <a:extLst>
                <a:ext uri="{FF2B5EF4-FFF2-40B4-BE49-F238E27FC236}">
                  <a16:creationId xmlns:a16="http://schemas.microsoft.com/office/drawing/2014/main" id="{0649428F-105E-D793-5664-940EAE8F214E}"/>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Cantos Arredondados 7">
              <a:extLst>
                <a:ext uri="{FF2B5EF4-FFF2-40B4-BE49-F238E27FC236}">
                  <a16:creationId xmlns:a16="http://schemas.microsoft.com/office/drawing/2014/main" id="{A38FC12E-FB98-F7E7-9C34-540CF15926F9}"/>
                </a:ext>
              </a:extLst>
            </p:cNvPr>
            <p:cNvSpPr/>
            <p:nvPr/>
          </p:nvSpPr>
          <p:spPr>
            <a:xfrm>
              <a:off x="901262" y="740668"/>
              <a:ext cx="10618076" cy="220037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Elipse 8">
              <a:extLst>
                <a:ext uri="{FF2B5EF4-FFF2-40B4-BE49-F238E27FC236}">
                  <a16:creationId xmlns:a16="http://schemas.microsoft.com/office/drawing/2014/main" id="{BF400289-7C4E-2F3C-0819-6BDEB3D3C4C0}"/>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0" name="Agrupar 9">
              <a:extLst>
                <a:ext uri="{FF2B5EF4-FFF2-40B4-BE49-F238E27FC236}">
                  <a16:creationId xmlns:a16="http://schemas.microsoft.com/office/drawing/2014/main" id="{6C284804-AE43-E69F-2292-5A7183E8B523}"/>
                </a:ext>
              </a:extLst>
            </p:cNvPr>
            <p:cNvGrpSpPr/>
            <p:nvPr/>
          </p:nvGrpSpPr>
          <p:grpSpPr>
            <a:xfrm>
              <a:off x="720242" y="1332006"/>
              <a:ext cx="1447005" cy="1250152"/>
              <a:chOff x="760976" y="1340559"/>
              <a:chExt cx="1447005" cy="1250152"/>
            </a:xfrm>
          </p:grpSpPr>
          <p:sp>
            <p:nvSpPr>
              <p:cNvPr id="11" name="Elipse 10">
                <a:extLst>
                  <a:ext uri="{FF2B5EF4-FFF2-40B4-BE49-F238E27FC236}">
                    <a16:creationId xmlns:a16="http://schemas.microsoft.com/office/drawing/2014/main" id="{B6AF1089-9DC0-52A9-706F-9A736FE157F8}"/>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Triângulo isósceles 11">
                <a:extLst>
                  <a:ext uri="{FF2B5EF4-FFF2-40B4-BE49-F238E27FC236}">
                    <a16:creationId xmlns:a16="http://schemas.microsoft.com/office/drawing/2014/main" id="{52307F02-48ED-9427-6E4A-01BA6BE652C8}"/>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3" name="CaixaDeTexto 2">
              <a:extLst>
                <a:ext uri="{FF2B5EF4-FFF2-40B4-BE49-F238E27FC236}">
                  <a16:creationId xmlns:a16="http://schemas.microsoft.com/office/drawing/2014/main" id="{35CC7960-3405-4034-1248-71126391A148}"/>
                </a:ext>
              </a:extLst>
            </p:cNvPr>
            <p:cNvSpPr txBox="1"/>
            <p:nvPr/>
          </p:nvSpPr>
          <p:spPr>
            <a:xfrm>
              <a:off x="956232" y="1200817"/>
              <a:ext cx="515007" cy="1446550"/>
            </a:xfrm>
            <a:prstGeom prst="rect">
              <a:avLst/>
            </a:prstGeom>
            <a:noFill/>
          </p:spPr>
          <p:txBody>
            <a:bodyPr wrap="square" rtlCol="0">
              <a:spAutoFit/>
            </a:bodyPr>
            <a:lstStyle/>
            <a:p>
              <a:r>
                <a:rPr lang="pt-BR" sz="8800" b="1" dirty="0">
                  <a:solidFill>
                    <a:schemeClr val="bg1"/>
                  </a:solidFill>
                </a:rPr>
                <a:t>2</a:t>
              </a:r>
            </a:p>
          </p:txBody>
        </p:sp>
      </p:grpSp>
      <p:sp>
        <p:nvSpPr>
          <p:cNvPr id="2" name="CaixaDeTexto 1">
            <a:extLst>
              <a:ext uri="{FF2B5EF4-FFF2-40B4-BE49-F238E27FC236}">
                <a16:creationId xmlns:a16="http://schemas.microsoft.com/office/drawing/2014/main" id="{8307668C-7E16-FA5B-2A69-A826704678E5}"/>
              </a:ext>
            </a:extLst>
          </p:cNvPr>
          <p:cNvSpPr txBox="1"/>
          <p:nvPr/>
        </p:nvSpPr>
        <p:spPr>
          <a:xfrm>
            <a:off x="2222642" y="1332006"/>
            <a:ext cx="9188964" cy="1200329"/>
          </a:xfrm>
          <a:prstGeom prst="rect">
            <a:avLst/>
          </a:prstGeom>
          <a:noFill/>
        </p:spPr>
        <p:txBody>
          <a:bodyPr wrap="square" rtlCol="0">
            <a:spAutoFit/>
          </a:bodyPr>
          <a:lstStyle/>
          <a:p>
            <a:pPr algn="just"/>
            <a:r>
              <a:rPr lang="es-ES" sz="2400" b="1" dirty="0">
                <a:solidFill>
                  <a:srgbClr val="1F402B"/>
                </a:solidFill>
              </a:rPr>
              <a:t>Dios espera que sus hijos den fruto y sean luz para los que están en tinieblas. Al no dar fruto, el pueblo de Israel se convirtió en una maldición. ¿Por qué? (Ver p. 47.)</a:t>
            </a:r>
            <a:endParaRPr lang="pt-BR" sz="2400" b="1" dirty="0">
              <a:solidFill>
                <a:srgbClr val="1F402B"/>
              </a:solidFill>
            </a:endParaRPr>
          </a:p>
        </p:txBody>
      </p:sp>
      <p:sp>
        <p:nvSpPr>
          <p:cNvPr id="4" name="CaixaDeTexto 3">
            <a:extLst>
              <a:ext uri="{FF2B5EF4-FFF2-40B4-BE49-F238E27FC236}">
                <a16:creationId xmlns:a16="http://schemas.microsoft.com/office/drawing/2014/main" id="{CAEBF52F-921A-60D5-05B7-6C27312A5E85}"/>
              </a:ext>
            </a:extLst>
          </p:cNvPr>
          <p:cNvSpPr txBox="1"/>
          <p:nvPr/>
        </p:nvSpPr>
        <p:spPr>
          <a:xfrm>
            <a:off x="901262" y="3208951"/>
            <a:ext cx="10237076" cy="2677656"/>
          </a:xfrm>
          <a:prstGeom prst="rect">
            <a:avLst/>
          </a:prstGeom>
          <a:noFill/>
        </p:spPr>
        <p:txBody>
          <a:bodyPr wrap="square" rtlCol="0">
            <a:spAutoFit/>
          </a:bodyPr>
          <a:lstStyle/>
          <a:p>
            <a:pPr algn="just"/>
            <a:r>
              <a:rPr lang="es-ES" sz="2400" b="1" dirty="0"/>
              <a:t>Dios en su Hijo había estado buscando fruto y no lo había encontrado. Israel era un estorbo en la tierra. Su misma existencia ____ una ___________ ; pues __________ en la viña el lugar que podía haber servido para un árbol fructífero. ____________ al mundo de las bendiciones que Dios se proponía darle. Los israelitas habían representado mal a Dios entre las naciones. No eran meramente inútiles, sino decididamente un obstáculo. En gran medida su religión descarriaba a la gente y obraba la ruina en vez de la salvación.</a:t>
            </a:r>
            <a:endParaRPr lang="pt-BR" sz="2400" b="1" dirty="0"/>
          </a:p>
        </p:txBody>
      </p:sp>
      <p:sp>
        <p:nvSpPr>
          <p:cNvPr id="5" name="CaixaDeTexto 4">
            <a:extLst>
              <a:ext uri="{FF2B5EF4-FFF2-40B4-BE49-F238E27FC236}">
                <a16:creationId xmlns:a16="http://schemas.microsoft.com/office/drawing/2014/main" id="{F51A1BA8-4840-2B43-7200-053896C816FE}"/>
              </a:ext>
            </a:extLst>
          </p:cNvPr>
          <p:cNvSpPr txBox="1"/>
          <p:nvPr/>
        </p:nvSpPr>
        <p:spPr>
          <a:xfrm>
            <a:off x="7292867" y="3562376"/>
            <a:ext cx="737038" cy="461665"/>
          </a:xfrm>
          <a:prstGeom prst="rect">
            <a:avLst/>
          </a:prstGeom>
          <a:noFill/>
        </p:spPr>
        <p:txBody>
          <a:bodyPr wrap="square" rtlCol="0">
            <a:spAutoFit/>
          </a:bodyPr>
          <a:lstStyle/>
          <a:p>
            <a:pPr algn="just"/>
            <a:r>
              <a:rPr lang="pt-BR" sz="2400" b="1" dirty="0">
                <a:solidFill>
                  <a:srgbClr val="C00000"/>
                </a:solidFill>
              </a:rPr>
              <a:t>era</a:t>
            </a:r>
          </a:p>
        </p:txBody>
      </p:sp>
      <p:sp>
        <p:nvSpPr>
          <p:cNvPr id="6" name="CaixaDeTexto 5">
            <a:extLst>
              <a:ext uri="{FF2B5EF4-FFF2-40B4-BE49-F238E27FC236}">
                <a16:creationId xmlns:a16="http://schemas.microsoft.com/office/drawing/2014/main" id="{B61B3EAF-4D5C-246B-D7FB-F1F92AF12820}"/>
              </a:ext>
            </a:extLst>
          </p:cNvPr>
          <p:cNvSpPr txBox="1"/>
          <p:nvPr/>
        </p:nvSpPr>
        <p:spPr>
          <a:xfrm>
            <a:off x="1053662" y="3909815"/>
            <a:ext cx="1536711" cy="461665"/>
          </a:xfrm>
          <a:prstGeom prst="rect">
            <a:avLst/>
          </a:prstGeom>
          <a:noFill/>
        </p:spPr>
        <p:txBody>
          <a:bodyPr wrap="square" rtlCol="0">
            <a:spAutoFit/>
          </a:bodyPr>
          <a:lstStyle/>
          <a:p>
            <a:pPr algn="just"/>
            <a:r>
              <a:rPr lang="pt-BR" sz="2400" b="1" dirty="0" err="1">
                <a:solidFill>
                  <a:srgbClr val="C00000"/>
                </a:solidFill>
              </a:rPr>
              <a:t>ocupaba</a:t>
            </a:r>
            <a:endParaRPr lang="pt-BR" sz="2400" b="1" dirty="0">
              <a:solidFill>
                <a:srgbClr val="C00000"/>
              </a:solidFill>
            </a:endParaRPr>
          </a:p>
        </p:txBody>
      </p:sp>
      <p:sp>
        <p:nvSpPr>
          <p:cNvPr id="13" name="CaixaDeTexto 12">
            <a:extLst>
              <a:ext uri="{FF2B5EF4-FFF2-40B4-BE49-F238E27FC236}">
                <a16:creationId xmlns:a16="http://schemas.microsoft.com/office/drawing/2014/main" id="{0B69D897-4568-0BE3-3411-66AF409CAB47}"/>
              </a:ext>
            </a:extLst>
          </p:cNvPr>
          <p:cNvSpPr txBox="1"/>
          <p:nvPr/>
        </p:nvSpPr>
        <p:spPr>
          <a:xfrm>
            <a:off x="8602433" y="3562375"/>
            <a:ext cx="1536711" cy="461665"/>
          </a:xfrm>
          <a:prstGeom prst="rect">
            <a:avLst/>
          </a:prstGeom>
          <a:noFill/>
        </p:spPr>
        <p:txBody>
          <a:bodyPr wrap="square" rtlCol="0">
            <a:spAutoFit/>
          </a:bodyPr>
          <a:lstStyle/>
          <a:p>
            <a:pPr algn="just"/>
            <a:r>
              <a:rPr lang="pt-BR" sz="2400" b="1" dirty="0" err="1">
                <a:solidFill>
                  <a:srgbClr val="C00000"/>
                </a:solidFill>
              </a:rPr>
              <a:t>maldición</a:t>
            </a:r>
            <a:endParaRPr lang="pt-BR" sz="2400" b="1" dirty="0">
              <a:solidFill>
                <a:srgbClr val="C00000"/>
              </a:solidFill>
            </a:endParaRPr>
          </a:p>
        </p:txBody>
      </p:sp>
      <p:sp>
        <p:nvSpPr>
          <p:cNvPr id="14" name="CaixaDeTexto 13">
            <a:extLst>
              <a:ext uri="{FF2B5EF4-FFF2-40B4-BE49-F238E27FC236}">
                <a16:creationId xmlns:a16="http://schemas.microsoft.com/office/drawing/2014/main" id="{B1593A51-8DB0-9BD7-610F-B8B7119B292D}"/>
              </a:ext>
            </a:extLst>
          </p:cNvPr>
          <p:cNvSpPr txBox="1"/>
          <p:nvPr/>
        </p:nvSpPr>
        <p:spPr>
          <a:xfrm>
            <a:off x="1053662" y="4316946"/>
            <a:ext cx="1536711" cy="461665"/>
          </a:xfrm>
          <a:prstGeom prst="rect">
            <a:avLst/>
          </a:prstGeom>
          <a:noFill/>
        </p:spPr>
        <p:txBody>
          <a:bodyPr wrap="square" rtlCol="0">
            <a:spAutoFit/>
          </a:bodyPr>
          <a:lstStyle/>
          <a:p>
            <a:pPr algn="just"/>
            <a:r>
              <a:rPr lang="pt-BR" sz="2400" b="1" dirty="0" err="1">
                <a:solidFill>
                  <a:srgbClr val="C00000"/>
                </a:solidFill>
              </a:rPr>
              <a:t>despojaba</a:t>
            </a:r>
            <a:endParaRPr lang="pt-BR" sz="2400" b="1" dirty="0">
              <a:solidFill>
                <a:srgbClr val="C00000"/>
              </a:solidFill>
            </a:endParaRPr>
          </a:p>
        </p:txBody>
      </p:sp>
    </p:spTree>
    <p:extLst>
      <p:ext uri="{BB962C8B-B14F-4D97-AF65-F5344CB8AC3E}">
        <p14:creationId xmlns:p14="http://schemas.microsoft.com/office/powerpoint/2010/main" val="16770808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9" name="Agrupar 8">
            <a:extLst>
              <a:ext uri="{FF2B5EF4-FFF2-40B4-BE49-F238E27FC236}">
                <a16:creationId xmlns:a16="http://schemas.microsoft.com/office/drawing/2014/main" id="{07E3E101-3548-339B-BE2E-A211494BCBBE}"/>
              </a:ext>
            </a:extLst>
          </p:cNvPr>
          <p:cNvGrpSpPr/>
          <p:nvPr/>
        </p:nvGrpSpPr>
        <p:grpSpPr>
          <a:xfrm>
            <a:off x="1" y="977462"/>
            <a:ext cx="12192000" cy="1963577"/>
            <a:chOff x="1" y="977462"/>
            <a:chExt cx="12192000" cy="1963577"/>
          </a:xfrm>
        </p:grpSpPr>
        <p:sp>
          <p:nvSpPr>
            <p:cNvPr id="10" name="Retângulo 9">
              <a:extLst>
                <a:ext uri="{FF2B5EF4-FFF2-40B4-BE49-F238E27FC236}">
                  <a16:creationId xmlns:a16="http://schemas.microsoft.com/office/drawing/2014/main" id="{B087FAAA-0362-B1F5-8C3B-28AC84FCE750}"/>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Cantos Arredondados 10">
              <a:extLst>
                <a:ext uri="{FF2B5EF4-FFF2-40B4-BE49-F238E27FC236}">
                  <a16:creationId xmlns:a16="http://schemas.microsoft.com/office/drawing/2014/main" id="{6BA9E394-1DBC-79BC-263E-A628D794F2C5}"/>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3B52300C-DC40-02BB-3EC0-2D4F09917D5B}"/>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3" name="Agrupar 12">
              <a:extLst>
                <a:ext uri="{FF2B5EF4-FFF2-40B4-BE49-F238E27FC236}">
                  <a16:creationId xmlns:a16="http://schemas.microsoft.com/office/drawing/2014/main" id="{A3AAFD0C-165A-0950-28DB-9798C16142CE}"/>
                </a:ext>
              </a:extLst>
            </p:cNvPr>
            <p:cNvGrpSpPr/>
            <p:nvPr/>
          </p:nvGrpSpPr>
          <p:grpSpPr>
            <a:xfrm>
              <a:off x="720242" y="1332006"/>
              <a:ext cx="1447005" cy="1250152"/>
              <a:chOff x="760976" y="1340559"/>
              <a:chExt cx="1447005" cy="1250152"/>
            </a:xfrm>
          </p:grpSpPr>
          <p:sp>
            <p:nvSpPr>
              <p:cNvPr id="14" name="Elipse 13">
                <a:extLst>
                  <a:ext uri="{FF2B5EF4-FFF2-40B4-BE49-F238E27FC236}">
                    <a16:creationId xmlns:a16="http://schemas.microsoft.com/office/drawing/2014/main" id="{3B7BB19D-EC1E-2DE8-0D1F-AF0B90F54AEE}"/>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Triângulo isósceles 14">
                <a:extLst>
                  <a:ext uri="{FF2B5EF4-FFF2-40B4-BE49-F238E27FC236}">
                    <a16:creationId xmlns:a16="http://schemas.microsoft.com/office/drawing/2014/main" id="{4D21A0E0-45B5-E442-2DE8-B30A46C3E331}"/>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2" name="CaixaDeTexto 1">
            <a:extLst>
              <a:ext uri="{FF2B5EF4-FFF2-40B4-BE49-F238E27FC236}">
                <a16:creationId xmlns:a16="http://schemas.microsoft.com/office/drawing/2014/main" id="{8307668C-7E16-FA5B-2A69-A826704678E5}"/>
              </a:ext>
            </a:extLst>
          </p:cNvPr>
          <p:cNvSpPr txBox="1"/>
          <p:nvPr/>
        </p:nvSpPr>
        <p:spPr>
          <a:xfrm>
            <a:off x="2238556" y="1032917"/>
            <a:ext cx="9165316" cy="1815882"/>
          </a:xfrm>
          <a:prstGeom prst="rect">
            <a:avLst/>
          </a:prstGeom>
          <a:noFill/>
        </p:spPr>
        <p:txBody>
          <a:bodyPr wrap="square" rtlCol="0">
            <a:spAutoFit/>
          </a:bodyPr>
          <a:lstStyle/>
          <a:p>
            <a:pPr algn="just"/>
            <a:r>
              <a:rPr lang="es-ES" sz="2800" b="1" dirty="0">
                <a:solidFill>
                  <a:srgbClr val="1F402B"/>
                </a:solidFill>
              </a:rPr>
              <a:t>El jardinero pidió una oportunidad más para cuidar la planta y solo cortarla luego, si no daba fruto. No hay ningún informe de lo que sucedió después. ¿Que significa eso? (Ver p. 47.)</a:t>
            </a:r>
            <a:endParaRPr lang="pt-BR" sz="2800" b="1" dirty="0">
              <a:solidFill>
                <a:srgbClr val="1F402B"/>
              </a:solidFill>
            </a:endParaRPr>
          </a:p>
        </p:txBody>
      </p:sp>
      <p:sp>
        <p:nvSpPr>
          <p:cNvPr id="3" name="CaixaDeTexto 2">
            <a:extLst>
              <a:ext uri="{FF2B5EF4-FFF2-40B4-BE49-F238E27FC236}">
                <a16:creationId xmlns:a16="http://schemas.microsoft.com/office/drawing/2014/main" id="{35CC7960-3405-4034-1248-71126391A148}"/>
              </a:ext>
            </a:extLst>
          </p:cNvPr>
          <p:cNvSpPr txBox="1"/>
          <p:nvPr/>
        </p:nvSpPr>
        <p:spPr>
          <a:xfrm>
            <a:off x="969431" y="1217583"/>
            <a:ext cx="515007" cy="1446550"/>
          </a:xfrm>
          <a:prstGeom prst="rect">
            <a:avLst/>
          </a:prstGeom>
          <a:noFill/>
        </p:spPr>
        <p:txBody>
          <a:bodyPr wrap="square" rtlCol="0">
            <a:spAutoFit/>
          </a:bodyPr>
          <a:lstStyle/>
          <a:p>
            <a:r>
              <a:rPr lang="pt-BR" sz="8800" b="1" dirty="0">
                <a:solidFill>
                  <a:schemeClr val="bg1"/>
                </a:solidFill>
              </a:rPr>
              <a:t>3</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1091762" y="3181905"/>
            <a:ext cx="10237076" cy="2308324"/>
          </a:xfrm>
          <a:prstGeom prst="rect">
            <a:avLst/>
          </a:prstGeom>
          <a:noFill/>
        </p:spPr>
        <p:txBody>
          <a:bodyPr wrap="square" rtlCol="0">
            <a:spAutoFit/>
          </a:bodyPr>
          <a:lstStyle/>
          <a:p>
            <a:pPr algn="just"/>
            <a:r>
              <a:rPr lang="es-ES" sz="2400" b="1" dirty="0"/>
              <a:t>El desenlace ____________ de la ____________ que había oído sus palabras. A los hombres de esa generación se les dio la solemne advertencia: “Si no, córtala entonces” (Luc. 13:9). De ellos dependía que las palabras irrevocables fuesen pronunciadas o no. El día de la ira estaba cercano. Con las calamidades que ya habían caído sobre Israel, el propietario de la viña los había ____________ misericordiosamente acerca de la _____________ del árbol infructífero.</a:t>
            </a:r>
            <a:endParaRPr lang="pt-BR" sz="2400" b="1" dirty="0"/>
          </a:p>
        </p:txBody>
      </p:sp>
      <p:sp>
        <p:nvSpPr>
          <p:cNvPr id="6" name="CaixaDeTexto 5">
            <a:extLst>
              <a:ext uri="{FF2B5EF4-FFF2-40B4-BE49-F238E27FC236}">
                <a16:creationId xmlns:a16="http://schemas.microsoft.com/office/drawing/2014/main" id="{A6EF0245-A592-58D8-FDCB-A56848590E5E}"/>
              </a:ext>
            </a:extLst>
          </p:cNvPr>
          <p:cNvSpPr txBox="1"/>
          <p:nvPr/>
        </p:nvSpPr>
        <p:spPr>
          <a:xfrm>
            <a:off x="2890639" y="3163798"/>
            <a:ext cx="1591365" cy="461665"/>
          </a:xfrm>
          <a:prstGeom prst="rect">
            <a:avLst/>
          </a:prstGeom>
          <a:noFill/>
        </p:spPr>
        <p:txBody>
          <a:bodyPr wrap="square" rtlCol="0">
            <a:spAutoFit/>
          </a:bodyPr>
          <a:lstStyle/>
          <a:p>
            <a:pPr algn="just"/>
            <a:r>
              <a:rPr lang="pt-BR" sz="2400" b="1" dirty="0" err="1">
                <a:solidFill>
                  <a:srgbClr val="C00000"/>
                </a:solidFill>
              </a:rPr>
              <a:t>dependía</a:t>
            </a:r>
            <a:endParaRPr lang="pt-BR" sz="2400" b="1" dirty="0">
              <a:solidFill>
                <a:srgbClr val="C00000"/>
              </a:solidFill>
            </a:endParaRPr>
          </a:p>
        </p:txBody>
      </p:sp>
      <p:sp>
        <p:nvSpPr>
          <p:cNvPr id="16" name="CaixaDeTexto 15">
            <a:extLst>
              <a:ext uri="{FF2B5EF4-FFF2-40B4-BE49-F238E27FC236}">
                <a16:creationId xmlns:a16="http://schemas.microsoft.com/office/drawing/2014/main" id="{FEC88E74-60B8-593D-8210-3E54127FBFA6}"/>
              </a:ext>
            </a:extLst>
          </p:cNvPr>
          <p:cNvSpPr txBox="1"/>
          <p:nvPr/>
        </p:nvSpPr>
        <p:spPr>
          <a:xfrm>
            <a:off x="5663969" y="3137980"/>
            <a:ext cx="1748036" cy="461665"/>
          </a:xfrm>
          <a:prstGeom prst="rect">
            <a:avLst/>
          </a:prstGeom>
          <a:noFill/>
        </p:spPr>
        <p:txBody>
          <a:bodyPr wrap="square" rtlCol="0">
            <a:spAutoFit/>
          </a:bodyPr>
          <a:lstStyle/>
          <a:p>
            <a:pPr algn="just"/>
            <a:r>
              <a:rPr lang="pt-BR" sz="2400" b="1" dirty="0" err="1">
                <a:solidFill>
                  <a:srgbClr val="C00000"/>
                </a:solidFill>
              </a:rPr>
              <a:t>generación</a:t>
            </a:r>
            <a:endParaRPr lang="pt-BR" sz="2400" b="1" dirty="0">
              <a:solidFill>
                <a:srgbClr val="C00000"/>
              </a:solidFill>
            </a:endParaRPr>
          </a:p>
        </p:txBody>
      </p:sp>
      <p:sp>
        <p:nvSpPr>
          <p:cNvPr id="17" name="CaixaDeTexto 16">
            <a:extLst>
              <a:ext uri="{FF2B5EF4-FFF2-40B4-BE49-F238E27FC236}">
                <a16:creationId xmlns:a16="http://schemas.microsoft.com/office/drawing/2014/main" id="{CAD66BCE-3975-C5FA-2674-D2F216FD6C98}"/>
              </a:ext>
            </a:extLst>
          </p:cNvPr>
          <p:cNvSpPr txBox="1"/>
          <p:nvPr/>
        </p:nvSpPr>
        <p:spPr>
          <a:xfrm>
            <a:off x="9385529" y="4639183"/>
            <a:ext cx="1860540" cy="461665"/>
          </a:xfrm>
          <a:prstGeom prst="rect">
            <a:avLst/>
          </a:prstGeom>
          <a:noFill/>
        </p:spPr>
        <p:txBody>
          <a:bodyPr wrap="square" rtlCol="0">
            <a:spAutoFit/>
          </a:bodyPr>
          <a:lstStyle/>
          <a:p>
            <a:pPr algn="just"/>
            <a:r>
              <a:rPr lang="pt-BR" sz="2400" b="1" dirty="0" err="1">
                <a:solidFill>
                  <a:srgbClr val="C00000"/>
                </a:solidFill>
              </a:rPr>
              <a:t>amonestado</a:t>
            </a:r>
            <a:endParaRPr lang="pt-BR" sz="2400" b="1" dirty="0">
              <a:solidFill>
                <a:srgbClr val="C00000"/>
              </a:solidFill>
            </a:endParaRPr>
          </a:p>
        </p:txBody>
      </p:sp>
      <p:sp>
        <p:nvSpPr>
          <p:cNvPr id="19" name="CaixaDeTexto 18">
            <a:extLst>
              <a:ext uri="{FF2B5EF4-FFF2-40B4-BE49-F238E27FC236}">
                <a16:creationId xmlns:a16="http://schemas.microsoft.com/office/drawing/2014/main" id="{1C912C2C-A79E-A6A8-E327-D4EAA0521A6B}"/>
              </a:ext>
            </a:extLst>
          </p:cNvPr>
          <p:cNvSpPr txBox="1"/>
          <p:nvPr/>
        </p:nvSpPr>
        <p:spPr>
          <a:xfrm>
            <a:off x="5551465" y="4986699"/>
            <a:ext cx="1860540" cy="461665"/>
          </a:xfrm>
          <a:prstGeom prst="rect">
            <a:avLst/>
          </a:prstGeom>
          <a:noFill/>
        </p:spPr>
        <p:txBody>
          <a:bodyPr wrap="square" rtlCol="0">
            <a:spAutoFit/>
          </a:bodyPr>
          <a:lstStyle/>
          <a:p>
            <a:pPr algn="just"/>
            <a:r>
              <a:rPr lang="pt-BR" sz="2400" b="1" dirty="0" err="1">
                <a:solidFill>
                  <a:srgbClr val="C00000"/>
                </a:solidFill>
              </a:rPr>
              <a:t>destrucción</a:t>
            </a:r>
            <a:endParaRPr lang="pt-BR" sz="2400" b="1" dirty="0">
              <a:solidFill>
                <a:srgbClr val="C00000"/>
              </a:solidFill>
            </a:endParaRPr>
          </a:p>
        </p:txBody>
      </p:sp>
    </p:spTree>
    <p:extLst>
      <p:ext uri="{BB962C8B-B14F-4D97-AF65-F5344CB8AC3E}">
        <p14:creationId xmlns:p14="http://schemas.microsoft.com/office/powerpoint/2010/main" val="272730020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6" grpId="0"/>
      <p:bldP spid="17" grpId="0"/>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9" name="Agrupar 8">
            <a:extLst>
              <a:ext uri="{FF2B5EF4-FFF2-40B4-BE49-F238E27FC236}">
                <a16:creationId xmlns:a16="http://schemas.microsoft.com/office/drawing/2014/main" id="{4F21EACE-AC2E-F54E-60F9-59541BD20248}"/>
              </a:ext>
            </a:extLst>
          </p:cNvPr>
          <p:cNvGrpSpPr/>
          <p:nvPr/>
        </p:nvGrpSpPr>
        <p:grpSpPr>
          <a:xfrm>
            <a:off x="1" y="977462"/>
            <a:ext cx="12192000" cy="1963577"/>
            <a:chOff x="1" y="977462"/>
            <a:chExt cx="12192000" cy="1963577"/>
          </a:xfrm>
        </p:grpSpPr>
        <p:sp>
          <p:nvSpPr>
            <p:cNvPr id="10" name="Retângulo 9">
              <a:extLst>
                <a:ext uri="{FF2B5EF4-FFF2-40B4-BE49-F238E27FC236}">
                  <a16:creationId xmlns:a16="http://schemas.microsoft.com/office/drawing/2014/main" id="{5E714B5A-7209-4A22-FCF6-F88FE034E3B6}"/>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Cantos Arredondados 10">
              <a:extLst>
                <a:ext uri="{FF2B5EF4-FFF2-40B4-BE49-F238E27FC236}">
                  <a16:creationId xmlns:a16="http://schemas.microsoft.com/office/drawing/2014/main" id="{1E257A38-5377-0EDC-AEC9-ED0E182394F6}"/>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AB02F450-AA96-641B-07F3-975DB48E16CA}"/>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3" name="Agrupar 12">
              <a:extLst>
                <a:ext uri="{FF2B5EF4-FFF2-40B4-BE49-F238E27FC236}">
                  <a16:creationId xmlns:a16="http://schemas.microsoft.com/office/drawing/2014/main" id="{8EABEBDF-AE9A-A308-761F-395117C6FEC5}"/>
                </a:ext>
              </a:extLst>
            </p:cNvPr>
            <p:cNvGrpSpPr/>
            <p:nvPr/>
          </p:nvGrpSpPr>
          <p:grpSpPr>
            <a:xfrm>
              <a:off x="720242" y="1332006"/>
              <a:ext cx="1447005" cy="1250152"/>
              <a:chOff x="760976" y="1340559"/>
              <a:chExt cx="1447005" cy="1250152"/>
            </a:xfrm>
          </p:grpSpPr>
          <p:sp>
            <p:nvSpPr>
              <p:cNvPr id="14" name="Elipse 13">
                <a:extLst>
                  <a:ext uri="{FF2B5EF4-FFF2-40B4-BE49-F238E27FC236}">
                    <a16:creationId xmlns:a16="http://schemas.microsoft.com/office/drawing/2014/main" id="{136F2057-1542-A812-9F83-F0850774B49E}"/>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Triângulo isósceles 14">
                <a:extLst>
                  <a:ext uri="{FF2B5EF4-FFF2-40B4-BE49-F238E27FC236}">
                    <a16:creationId xmlns:a16="http://schemas.microsoft.com/office/drawing/2014/main" id="{6DA3D04B-6E52-406E-E83E-18FC42947744}"/>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2" name="CaixaDeTexto 1">
            <a:extLst>
              <a:ext uri="{FF2B5EF4-FFF2-40B4-BE49-F238E27FC236}">
                <a16:creationId xmlns:a16="http://schemas.microsoft.com/office/drawing/2014/main" id="{8307668C-7E16-FA5B-2A69-A826704678E5}"/>
              </a:ext>
            </a:extLst>
          </p:cNvPr>
          <p:cNvSpPr txBox="1"/>
          <p:nvPr/>
        </p:nvSpPr>
        <p:spPr>
          <a:xfrm>
            <a:off x="2238556" y="1163168"/>
            <a:ext cx="9165316" cy="1569660"/>
          </a:xfrm>
          <a:prstGeom prst="rect">
            <a:avLst/>
          </a:prstGeom>
          <a:noFill/>
        </p:spPr>
        <p:txBody>
          <a:bodyPr wrap="square" rtlCol="0">
            <a:spAutoFit/>
          </a:bodyPr>
          <a:lstStyle/>
          <a:p>
            <a:pPr algn="just"/>
            <a:r>
              <a:rPr lang="es-ES" sz="2400" b="1" dirty="0">
                <a:solidFill>
                  <a:srgbClr val="1F402B"/>
                </a:solidFill>
              </a:rPr>
              <a:t>Dios da oportunidad a todos. Necesitamos enseñar a nuestros seres queridos acerca de la paciencia y la compasión de Dios por los perdidos y los "infructíferos". ¿Por qué debemos ser compasivos con otros pecadores como nosotros? (Ver p. 50.)</a:t>
            </a:r>
            <a:endParaRPr lang="pt-BR" sz="2400" b="1" dirty="0">
              <a:solidFill>
                <a:srgbClr val="1F402B"/>
              </a:solidFill>
            </a:endParaRPr>
          </a:p>
        </p:txBody>
      </p:sp>
      <p:sp>
        <p:nvSpPr>
          <p:cNvPr id="3" name="CaixaDeTexto 2">
            <a:extLst>
              <a:ext uri="{FF2B5EF4-FFF2-40B4-BE49-F238E27FC236}">
                <a16:creationId xmlns:a16="http://schemas.microsoft.com/office/drawing/2014/main" id="{35CC7960-3405-4034-1248-71126391A148}"/>
              </a:ext>
            </a:extLst>
          </p:cNvPr>
          <p:cNvSpPr txBox="1"/>
          <p:nvPr/>
        </p:nvSpPr>
        <p:spPr>
          <a:xfrm>
            <a:off x="901262" y="1217583"/>
            <a:ext cx="515007" cy="1446550"/>
          </a:xfrm>
          <a:prstGeom prst="rect">
            <a:avLst/>
          </a:prstGeom>
          <a:noFill/>
        </p:spPr>
        <p:txBody>
          <a:bodyPr wrap="square" rtlCol="0">
            <a:spAutoFit/>
          </a:bodyPr>
          <a:lstStyle/>
          <a:p>
            <a:r>
              <a:rPr lang="pt-BR" sz="8800" b="1" dirty="0">
                <a:solidFill>
                  <a:schemeClr val="bg1"/>
                </a:solidFill>
              </a:rPr>
              <a:t>4</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901262" y="3300728"/>
            <a:ext cx="10237076" cy="1815882"/>
          </a:xfrm>
          <a:prstGeom prst="rect">
            <a:avLst/>
          </a:prstGeom>
          <a:noFill/>
        </p:spPr>
        <p:txBody>
          <a:bodyPr wrap="square" rtlCol="0">
            <a:spAutoFit/>
          </a:bodyPr>
          <a:lstStyle/>
          <a:p>
            <a:pPr algn="just"/>
            <a:r>
              <a:rPr lang="es-ES" sz="2800" b="1" dirty="0"/>
              <a:t>Esta es la base sobre la cual debemos ejercer compasión hacia nuestros prójimos pecadores. “Si _____ nos ha ______ así, nosotros también ________ amarnos unos a otros”. Cristo dice: “Gratuitamente lo recibieron, denlo gratuitamente” (Mat. 10:8).</a:t>
            </a:r>
            <a:endParaRPr lang="pt-BR" sz="2800" b="1" dirty="0"/>
          </a:p>
        </p:txBody>
      </p:sp>
      <p:sp>
        <p:nvSpPr>
          <p:cNvPr id="5" name="CaixaDeTexto 4">
            <a:extLst>
              <a:ext uri="{FF2B5EF4-FFF2-40B4-BE49-F238E27FC236}">
                <a16:creationId xmlns:a16="http://schemas.microsoft.com/office/drawing/2014/main" id="{5CB22F5C-712B-A9C5-C18F-DDE3AE5C3C83}"/>
              </a:ext>
            </a:extLst>
          </p:cNvPr>
          <p:cNvSpPr txBox="1"/>
          <p:nvPr/>
        </p:nvSpPr>
        <p:spPr>
          <a:xfrm>
            <a:off x="6019800" y="3747004"/>
            <a:ext cx="1004225" cy="461665"/>
          </a:xfrm>
          <a:prstGeom prst="rect">
            <a:avLst/>
          </a:prstGeom>
          <a:noFill/>
        </p:spPr>
        <p:txBody>
          <a:bodyPr wrap="square" rtlCol="0">
            <a:spAutoFit/>
          </a:bodyPr>
          <a:lstStyle/>
          <a:p>
            <a:pPr algn="just"/>
            <a:r>
              <a:rPr lang="pt-BR" sz="2400" b="1" dirty="0">
                <a:solidFill>
                  <a:srgbClr val="C00000"/>
                </a:solidFill>
              </a:rPr>
              <a:t>Dios</a:t>
            </a:r>
          </a:p>
        </p:txBody>
      </p:sp>
      <p:sp>
        <p:nvSpPr>
          <p:cNvPr id="6" name="CaixaDeTexto 5">
            <a:extLst>
              <a:ext uri="{FF2B5EF4-FFF2-40B4-BE49-F238E27FC236}">
                <a16:creationId xmlns:a16="http://schemas.microsoft.com/office/drawing/2014/main" id="{AEB17BC5-4D1A-1C7E-51F6-E577B525C27A}"/>
              </a:ext>
            </a:extLst>
          </p:cNvPr>
          <p:cNvSpPr txBox="1"/>
          <p:nvPr/>
        </p:nvSpPr>
        <p:spPr>
          <a:xfrm>
            <a:off x="7981362" y="3759184"/>
            <a:ext cx="1757413" cy="461665"/>
          </a:xfrm>
          <a:prstGeom prst="rect">
            <a:avLst/>
          </a:prstGeom>
          <a:noFill/>
        </p:spPr>
        <p:txBody>
          <a:bodyPr wrap="square" rtlCol="0">
            <a:spAutoFit/>
          </a:bodyPr>
          <a:lstStyle/>
          <a:p>
            <a:pPr algn="just"/>
            <a:r>
              <a:rPr lang="pt-BR" sz="2400" b="1" dirty="0">
                <a:solidFill>
                  <a:srgbClr val="C00000"/>
                </a:solidFill>
              </a:rPr>
              <a:t>amado</a:t>
            </a:r>
          </a:p>
        </p:txBody>
      </p:sp>
      <p:sp>
        <p:nvSpPr>
          <p:cNvPr id="7" name="CaixaDeTexto 6">
            <a:extLst>
              <a:ext uri="{FF2B5EF4-FFF2-40B4-BE49-F238E27FC236}">
                <a16:creationId xmlns:a16="http://schemas.microsoft.com/office/drawing/2014/main" id="{84558217-2C63-2BD9-6A90-F8E8CA6EE204}"/>
              </a:ext>
            </a:extLst>
          </p:cNvPr>
          <p:cNvSpPr txBox="1"/>
          <p:nvPr/>
        </p:nvSpPr>
        <p:spPr>
          <a:xfrm>
            <a:off x="2581825" y="4220849"/>
            <a:ext cx="1757413" cy="461665"/>
          </a:xfrm>
          <a:prstGeom prst="rect">
            <a:avLst/>
          </a:prstGeom>
          <a:noFill/>
        </p:spPr>
        <p:txBody>
          <a:bodyPr wrap="square" rtlCol="0">
            <a:spAutoFit/>
          </a:bodyPr>
          <a:lstStyle/>
          <a:p>
            <a:pPr algn="just"/>
            <a:r>
              <a:rPr lang="pt-BR" sz="2400" b="1" dirty="0" err="1">
                <a:solidFill>
                  <a:srgbClr val="C00000"/>
                </a:solidFill>
              </a:rPr>
              <a:t>debemos</a:t>
            </a:r>
            <a:endParaRPr lang="pt-BR" sz="2400" b="1" dirty="0">
              <a:solidFill>
                <a:srgbClr val="C00000"/>
              </a:solidFill>
            </a:endParaRPr>
          </a:p>
        </p:txBody>
      </p:sp>
    </p:spTree>
    <p:extLst>
      <p:ext uri="{BB962C8B-B14F-4D97-AF65-F5344CB8AC3E}">
        <p14:creationId xmlns:p14="http://schemas.microsoft.com/office/powerpoint/2010/main" val="423711745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2279</TotalTime>
  <Words>1327</Words>
  <Application>Microsoft Office PowerPoint</Application>
  <PresentationFormat>Widescreen</PresentationFormat>
  <Paragraphs>60</Paragraphs>
  <Slides>16</Slides>
  <Notes>0</Notes>
  <HiddenSlides>0</HiddenSlides>
  <MMClips>0</MMClips>
  <ScaleCrop>false</ScaleCrop>
  <HeadingPairs>
    <vt:vector size="6" baseType="variant">
      <vt:variant>
        <vt:lpstr>Fontes usadas</vt:lpstr>
      </vt:variant>
      <vt:variant>
        <vt:i4>3</vt:i4>
      </vt:variant>
      <vt:variant>
        <vt:lpstr>Tema</vt:lpstr>
      </vt:variant>
      <vt:variant>
        <vt:i4>1</vt:i4>
      </vt:variant>
      <vt:variant>
        <vt:lpstr>Títulos de slides</vt:lpstr>
      </vt:variant>
      <vt:variant>
        <vt:i4>16</vt:i4>
      </vt:variant>
    </vt:vector>
  </HeadingPairs>
  <TitlesOfParts>
    <vt:vector size="20" baseType="lpstr">
      <vt:lpstr>Arial</vt:lpstr>
      <vt:lpstr>Calibri</vt:lpstr>
      <vt:lpstr>Calibri Light</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Alana Seifert</dc:creator>
  <cp:lastModifiedBy>Alana Seifert</cp:lastModifiedBy>
  <cp:revision>11</cp:revision>
  <dcterms:created xsi:type="dcterms:W3CDTF">2022-08-23T09:51:50Z</dcterms:created>
  <dcterms:modified xsi:type="dcterms:W3CDTF">2022-09-13T01:35:25Z</dcterms:modified>
</cp:coreProperties>
</file>